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4"/>
  </p:sldMasterIdLst>
  <p:notesMasterIdLst>
    <p:notesMasterId r:id="rId31"/>
  </p:notesMasterIdLst>
  <p:handoutMasterIdLst>
    <p:handoutMasterId r:id="rId32"/>
  </p:handoutMasterIdLst>
  <p:sldIdLst>
    <p:sldId id="260" r:id="rId5"/>
    <p:sldId id="263" r:id="rId6"/>
    <p:sldId id="264" r:id="rId7"/>
    <p:sldId id="265" r:id="rId8"/>
    <p:sldId id="287" r:id="rId9"/>
    <p:sldId id="284" r:id="rId10"/>
    <p:sldId id="285" r:id="rId11"/>
    <p:sldId id="286"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6858000" type="screen4x3"/>
  <p:notesSz cx="6954838" cy="93091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B5E"/>
    <a:srgbClr val="948151"/>
    <a:srgbClr val="CDB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B245B6-ED8C-4BB0-AF70-B717CB89ABEF}" v="222" dt="2021-11-04T14:44:36.0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36" autoAdjust="0"/>
    <p:restoredTop sz="90952" autoAdjust="0"/>
  </p:normalViewPr>
  <p:slideViewPr>
    <p:cSldViewPr snapToGrid="0">
      <p:cViewPr varScale="1">
        <p:scale>
          <a:sx n="104" d="100"/>
          <a:sy n="104" d="100"/>
        </p:scale>
        <p:origin x="516" y="72"/>
      </p:cViewPr>
      <p:guideLst>
        <p:guide orient="horz" pos="2160"/>
        <p:guide pos="2880"/>
      </p:guideLst>
    </p:cSldViewPr>
  </p:slideViewPr>
  <p:outlineViewPr>
    <p:cViewPr>
      <p:scale>
        <a:sx n="33" d="100"/>
        <a:sy n="33" d="100"/>
      </p:scale>
      <p:origin x="0" y="-3432"/>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2742" y="-402"/>
      </p:cViewPr>
      <p:guideLst>
        <p:guide orient="horz" pos="2933"/>
        <p:guide pos="219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3445221" y="0"/>
            <a:ext cx="3496738" cy="620607"/>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2546" tIns="46273" rIns="92546" bIns="46273" anchor="ctr"/>
          <a:lstStyle/>
          <a:p>
            <a:pPr algn="ctr" eaLnBrk="0" hangingPunct="0">
              <a:defRPr/>
            </a:pPr>
            <a:endParaRPr lang="en-US"/>
          </a:p>
        </p:txBody>
      </p:sp>
      <p:sp>
        <p:nvSpPr>
          <p:cNvPr id="2" name="Header Placeholder 1"/>
          <p:cNvSpPr>
            <a:spLocks noGrp="1"/>
          </p:cNvSpPr>
          <p:nvPr>
            <p:ph type="hdr" sz="quarter"/>
          </p:nvPr>
        </p:nvSpPr>
        <p:spPr>
          <a:xfrm>
            <a:off x="1" y="0"/>
            <a:ext cx="3445221" cy="620607"/>
          </a:xfrm>
          <a:prstGeom prst="rect">
            <a:avLst/>
          </a:prstGeom>
          <a:ln w="6350">
            <a:solidFill>
              <a:schemeClr val="tx1"/>
            </a:solidFill>
            <a:prstDash val="solid"/>
          </a:ln>
        </p:spPr>
        <p:txBody>
          <a:bodyPr vert="horz" lIns="92546" tIns="46273" rIns="92546" bIns="46273" rtlCol="0" anchor="ctr"/>
          <a:lstStyle>
            <a:lvl1pPr algn="l" eaLnBrk="0" hangingPunct="0">
              <a:tabLst>
                <a:tab pos="631437" algn="l"/>
              </a:tabLst>
              <a:defRPr sz="1200">
                <a:latin typeface="Georgia" pitchFamily="18" charset="0"/>
                <a:ea typeface="ＭＳ Ｐゴシック" pitchFamily="16" charset="-128"/>
                <a:cs typeface="+mn-cs"/>
              </a:defRPr>
            </a:lvl1pPr>
          </a:lstStyle>
          <a:p>
            <a:pPr>
              <a:defRPr/>
            </a:pPr>
            <a:r>
              <a:rPr lang="en-US" dirty="0"/>
              <a:t>	</a:t>
            </a:r>
            <a:r>
              <a:rPr lang="en-US" sz="1600" dirty="0"/>
              <a:t>University of Pittsburgh</a:t>
            </a:r>
          </a:p>
        </p:txBody>
      </p:sp>
      <p:sp>
        <p:nvSpPr>
          <p:cNvPr id="4" name="Footer Placeholder 3"/>
          <p:cNvSpPr>
            <a:spLocks noGrp="1"/>
          </p:cNvSpPr>
          <p:nvPr>
            <p:ph type="ftr" sz="quarter" idx="2"/>
          </p:nvPr>
        </p:nvSpPr>
        <p:spPr>
          <a:xfrm>
            <a:off x="1" y="8791929"/>
            <a:ext cx="2532399" cy="250506"/>
          </a:xfrm>
          <a:prstGeom prst="rect">
            <a:avLst/>
          </a:prstGeom>
        </p:spPr>
        <p:txBody>
          <a:bodyPr vert="horz" lIns="92546" tIns="46273" rIns="92546" bIns="46273" rtlCol="0" anchor="ctr"/>
          <a:lstStyle>
            <a:lvl1pPr algn="l" eaLnBrk="0" hangingPunct="0">
              <a:defRPr sz="800">
                <a:latin typeface="Georgia" pitchFamily="18" charset="0"/>
                <a:ea typeface="ＭＳ Ｐゴシック" pitchFamily="16" charset="-128"/>
                <a:cs typeface="+mn-cs"/>
              </a:defRPr>
            </a:lvl1pPr>
          </a:lstStyle>
          <a:p>
            <a:pPr>
              <a:defRPr/>
            </a:pPr>
            <a:r>
              <a:rPr lang="en-US" dirty="0"/>
              <a:t>The Pennsylvania Child Welfare </a:t>
            </a:r>
            <a:r>
              <a:rPr lang="en-US"/>
              <a:t>Resource Center</a:t>
            </a:r>
            <a:endParaRPr lang="en-US" dirty="0"/>
          </a:p>
        </p:txBody>
      </p:sp>
      <p:sp>
        <p:nvSpPr>
          <p:cNvPr id="5" name="Slide Number Placeholder 4"/>
          <p:cNvSpPr>
            <a:spLocks noGrp="1"/>
          </p:cNvSpPr>
          <p:nvPr>
            <p:ph type="sldNum" sz="quarter" idx="3"/>
          </p:nvPr>
        </p:nvSpPr>
        <p:spPr>
          <a:xfrm>
            <a:off x="6238426" y="9073141"/>
            <a:ext cx="716412" cy="192324"/>
          </a:xfrm>
          <a:prstGeom prst="rect">
            <a:avLst/>
          </a:prstGeom>
        </p:spPr>
        <p:txBody>
          <a:bodyPr vert="horz" lIns="92546" tIns="46273" rIns="92546" bIns="46273" rtlCol="0" anchor="ctr"/>
          <a:lstStyle>
            <a:lvl1pPr algn="r" eaLnBrk="0" hangingPunct="0">
              <a:defRPr sz="1000" b="1">
                <a:latin typeface="Georgia" pitchFamily="18" charset="0"/>
                <a:ea typeface="ＭＳ Ｐゴシック" pitchFamily="16" charset="-128"/>
                <a:cs typeface="+mn-cs"/>
              </a:defRPr>
            </a:lvl1pPr>
          </a:lstStyle>
          <a:p>
            <a:pPr>
              <a:defRPr/>
            </a:pPr>
            <a:fld id="{3766A970-E7BB-46F5-B6BB-4D7518671402}" type="slidenum">
              <a:rPr lang="en-US"/>
              <a:pPr>
                <a:defRPr/>
              </a:pPr>
              <a:t>‹#›</a:t>
            </a:fld>
            <a:endParaRPr lang="en-US" dirty="0"/>
          </a:p>
        </p:txBody>
      </p:sp>
      <p:pic>
        <p:nvPicPr>
          <p:cNvPr id="34822" name="Picture 2" descr="pittseal"/>
          <p:cNvPicPr>
            <a:picLocks noChangeAspect="1" noChangeArrowheads="1"/>
          </p:cNvPicPr>
          <p:nvPr/>
        </p:nvPicPr>
        <p:blipFill>
          <a:blip r:embed="rId2" cstate="print">
            <a:grayscl/>
          </a:blip>
          <a:srcRect/>
          <a:stretch>
            <a:fillRect/>
          </a:stretch>
        </p:blipFill>
        <p:spPr bwMode="auto">
          <a:xfrm>
            <a:off x="162602" y="96970"/>
            <a:ext cx="487804" cy="436364"/>
          </a:xfrm>
          <a:prstGeom prst="rect">
            <a:avLst/>
          </a:prstGeom>
          <a:noFill/>
          <a:ln w="9525">
            <a:noFill/>
            <a:miter lim="800000"/>
            <a:headEnd/>
            <a:tailEnd/>
          </a:ln>
        </p:spPr>
      </p:pic>
      <p:sp>
        <p:nvSpPr>
          <p:cNvPr id="9" name="TextBox 8"/>
          <p:cNvSpPr txBox="1"/>
          <p:nvPr/>
        </p:nvSpPr>
        <p:spPr>
          <a:xfrm>
            <a:off x="3487079" y="32323"/>
            <a:ext cx="1844964" cy="641617"/>
          </a:xfrm>
          <a:prstGeom prst="rect">
            <a:avLst/>
          </a:prstGeom>
          <a:noFill/>
        </p:spPr>
        <p:txBody>
          <a:bodyPr lIns="92546" tIns="46273" rIns="92546" bIns="46273">
            <a:spAutoFit/>
          </a:bodyPr>
          <a:lstStyle/>
          <a:p>
            <a:pPr eaLnBrk="0" hangingPunct="0">
              <a:defRPr/>
            </a:pPr>
            <a:r>
              <a:rPr lang="en-US" sz="1100" dirty="0">
                <a:latin typeface="Georgia" pitchFamily="18" charset="0"/>
                <a:ea typeface="ＭＳ Ｐゴシック" pitchFamily="16" charset="-128"/>
                <a:cs typeface="+mn-cs"/>
              </a:rPr>
              <a:t>SCHOOL OF</a:t>
            </a:r>
          </a:p>
          <a:p>
            <a:pPr eaLnBrk="0" hangingPunct="0">
              <a:defRPr/>
            </a:pPr>
            <a:r>
              <a:rPr lang="en-US" dirty="0">
                <a:latin typeface="Georgia" pitchFamily="18" charset="0"/>
                <a:ea typeface="ＭＳ Ｐゴシック" pitchFamily="16" charset="-128"/>
                <a:cs typeface="+mn-cs"/>
              </a:rPr>
              <a:t>Social Work</a:t>
            </a:r>
          </a:p>
        </p:txBody>
      </p:sp>
      <p:sp>
        <p:nvSpPr>
          <p:cNvPr id="10" name="TextBox 9"/>
          <p:cNvSpPr txBox="1"/>
          <p:nvPr/>
        </p:nvSpPr>
        <p:spPr>
          <a:xfrm>
            <a:off x="5332042" y="0"/>
            <a:ext cx="1622796" cy="652231"/>
          </a:xfrm>
          <a:prstGeom prst="rect">
            <a:avLst/>
          </a:prstGeom>
          <a:noFill/>
        </p:spPr>
        <p:txBody>
          <a:bodyPr lIns="92546" tIns="46273" rIns="92546" bIns="46273">
            <a:spAutoFit/>
          </a:bodyPr>
          <a:lstStyle/>
          <a:p>
            <a:pPr eaLnBrk="0" hangingPunct="0">
              <a:defRPr/>
            </a:pPr>
            <a:r>
              <a:rPr lang="en-US" sz="1200" i="1" dirty="0">
                <a:latin typeface="Georgia" pitchFamily="18" charset="0"/>
                <a:ea typeface="ＭＳ Ｐゴシック" pitchFamily="16" charset="-128"/>
                <a:cs typeface="+mn-cs"/>
              </a:rPr>
              <a:t>Empower People</a:t>
            </a:r>
          </a:p>
          <a:p>
            <a:pPr eaLnBrk="0" hangingPunct="0">
              <a:defRPr/>
            </a:pPr>
            <a:r>
              <a:rPr lang="en-US" sz="1200" i="1" dirty="0">
                <a:latin typeface="Georgia" pitchFamily="18" charset="0"/>
                <a:ea typeface="ＭＳ Ｐゴシック" pitchFamily="16" charset="-128"/>
                <a:cs typeface="+mn-cs"/>
              </a:rPr>
              <a:t>Lead Organizations</a:t>
            </a:r>
          </a:p>
          <a:p>
            <a:pPr eaLnBrk="0" hangingPunct="0">
              <a:defRPr/>
            </a:pPr>
            <a:r>
              <a:rPr lang="en-US" sz="1200" i="1" dirty="0">
                <a:latin typeface="Georgia" pitchFamily="18" charset="0"/>
                <a:ea typeface="ＭＳ Ｐゴシック" pitchFamily="16" charset="-128"/>
                <a:cs typeface="+mn-cs"/>
              </a:rPr>
              <a:t>Grow Communities</a:t>
            </a:r>
          </a:p>
        </p:txBody>
      </p:sp>
      <p:cxnSp>
        <p:nvCxnSpPr>
          <p:cNvPr id="15" name="Straight Connector 14"/>
          <p:cNvCxnSpPr/>
          <p:nvPr/>
        </p:nvCxnSpPr>
        <p:spPr>
          <a:xfrm rot="5400000">
            <a:off x="5078330" y="305456"/>
            <a:ext cx="494546"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45221" y="633536"/>
            <a:ext cx="3496738" cy="497205"/>
          </a:xfrm>
          <a:prstGeom prst="rect">
            <a:avLst/>
          </a:prstGeom>
          <a:noFill/>
          <a:ln w="6350">
            <a:solidFill>
              <a:schemeClr val="tx1"/>
            </a:solidFill>
          </a:ln>
        </p:spPr>
        <p:txBody>
          <a:bodyPr lIns="92546" tIns="46273" rIns="92546" bIns="46273">
            <a:spAutoFit/>
          </a:bodyPr>
          <a:lstStyle/>
          <a:p>
            <a:pPr eaLnBrk="0" hangingPunct="0">
              <a:defRPr/>
            </a:pPr>
            <a:r>
              <a:rPr lang="en-US" sz="1200" dirty="0">
                <a:latin typeface="Georgia" pitchFamily="18" charset="0"/>
                <a:ea typeface="ＭＳ Ｐゴシック" pitchFamily="16" charset="-128"/>
                <a:cs typeface="+mn-cs"/>
              </a:rPr>
              <a:t>The Pennsylvania Child Welfare Training Program</a:t>
            </a:r>
            <a:endParaRPr lang="en-US" sz="200" dirty="0">
              <a:latin typeface="Georgia" pitchFamily="18" charset="0"/>
              <a:ea typeface="ＭＳ Ｐゴシック" pitchFamily="16" charset="-128"/>
              <a:cs typeface="+mn-cs"/>
            </a:endParaRPr>
          </a:p>
          <a:p>
            <a:pPr eaLnBrk="0" hangingPunct="0">
              <a:defRPr/>
            </a:pPr>
            <a:endParaRPr lang="en-US" sz="200" dirty="0">
              <a:latin typeface="Georgia" pitchFamily="18" charset="0"/>
              <a:ea typeface="ＭＳ Ｐゴシック" pitchFamily="16" charset="-128"/>
              <a:cs typeface="+mn-cs"/>
            </a:endParaRPr>
          </a:p>
        </p:txBody>
      </p:sp>
      <p:cxnSp>
        <p:nvCxnSpPr>
          <p:cNvPr id="20" name="Straight Connector 19"/>
          <p:cNvCxnSpPr/>
          <p:nvPr/>
        </p:nvCxnSpPr>
        <p:spPr>
          <a:xfrm>
            <a:off x="3519278" y="885657"/>
            <a:ext cx="327778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590356" y="8801625"/>
            <a:ext cx="4364482" cy="218160"/>
          </a:xfrm>
          <a:prstGeom prst="rect">
            <a:avLst/>
          </a:prstGeom>
          <a:noFill/>
        </p:spPr>
        <p:txBody>
          <a:bodyPr lIns="92546" tIns="46273" rIns="92546" bIns="46273">
            <a:spAutoFit/>
          </a:bodyPr>
          <a:lstStyle/>
          <a:p>
            <a:pPr algn="r" eaLnBrk="0" hangingPunct="0">
              <a:defRPr/>
            </a:pPr>
            <a:r>
              <a:rPr lang="en-US" sz="800" dirty="0">
                <a:latin typeface="Georgia" pitchFamily="18" charset="0"/>
                <a:ea typeface="ＭＳ Ｐゴシック" pitchFamily="16" charset="-128"/>
                <a:cs typeface="+mn-cs"/>
              </a:rPr>
              <a:t>309:  Prescription Drug Abuse</a:t>
            </a:r>
          </a:p>
        </p:txBody>
      </p:sp>
    </p:spTree>
    <p:extLst>
      <p:ext uri="{BB962C8B-B14F-4D97-AF65-F5344CB8AC3E}">
        <p14:creationId xmlns:p14="http://schemas.microsoft.com/office/powerpoint/2010/main" val="174661937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4"/>
          <p:cNvSpPr>
            <a:spLocks noGrp="1" noRot="1" noChangeAspect="1" noChangeArrowheads="1" noTextEdit="1"/>
          </p:cNvSpPr>
          <p:nvPr>
            <p:ph type="sldImg" idx="2"/>
          </p:nvPr>
        </p:nvSpPr>
        <p:spPr bwMode="auto">
          <a:xfrm>
            <a:off x="1152525" y="995363"/>
            <a:ext cx="4649788" cy="3489325"/>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27313" y="4599601"/>
            <a:ext cx="5100215" cy="4189095"/>
          </a:xfrm>
          <a:prstGeom prst="rect">
            <a:avLst/>
          </a:prstGeom>
          <a:noFill/>
          <a:ln w="9525">
            <a:noFill/>
            <a:miter lim="800000"/>
            <a:headEnd/>
            <a:tailEnd/>
          </a:ln>
        </p:spPr>
        <p:txBody>
          <a:bodyPr vert="horz" wrap="square" lIns="92546" tIns="46273" rIns="92546" bIns="4627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318" name="Rectangle 6"/>
          <p:cNvSpPr>
            <a:spLocks noGrp="1" noChangeArrowheads="1"/>
          </p:cNvSpPr>
          <p:nvPr>
            <p:ph type="ftr" sz="quarter" idx="4"/>
          </p:nvPr>
        </p:nvSpPr>
        <p:spPr bwMode="auto">
          <a:xfrm>
            <a:off x="0" y="8843647"/>
            <a:ext cx="2501810" cy="223030"/>
          </a:xfrm>
          <a:prstGeom prst="rect">
            <a:avLst/>
          </a:prstGeom>
          <a:noFill/>
          <a:ln w="9525">
            <a:noFill/>
            <a:miter lim="800000"/>
            <a:headEnd/>
            <a:tailEnd/>
          </a:ln>
        </p:spPr>
        <p:txBody>
          <a:bodyPr vert="horz" wrap="square" lIns="92546" tIns="46273" rIns="92546" bIns="46273" numCol="1" anchor="ctr" anchorCtr="0" compatLnSpc="1">
            <a:prstTxWarp prst="textNoShape">
              <a:avLst/>
            </a:prstTxWarp>
          </a:bodyPr>
          <a:lstStyle>
            <a:lvl1pPr algn="l" eaLnBrk="0" hangingPunct="0">
              <a:defRPr sz="800">
                <a:latin typeface="Georgia" pitchFamily="18" charset="0"/>
                <a:ea typeface="ＭＳ Ｐゴシック" pitchFamily="16" charset="-128"/>
                <a:cs typeface="+mn-cs"/>
              </a:defRPr>
            </a:lvl1pPr>
          </a:lstStyle>
          <a:p>
            <a:pPr>
              <a:defRPr/>
            </a:pPr>
            <a:r>
              <a:rPr lang="en-US"/>
              <a:t>The Pennsylvania Child Welfare Resource Center</a:t>
            </a:r>
          </a:p>
        </p:txBody>
      </p:sp>
      <p:sp>
        <p:nvSpPr>
          <p:cNvPr id="13319" name="Rectangle 7"/>
          <p:cNvSpPr>
            <a:spLocks noGrp="1" noChangeArrowheads="1"/>
          </p:cNvSpPr>
          <p:nvPr>
            <p:ph type="sldNum" sz="quarter" idx="5"/>
          </p:nvPr>
        </p:nvSpPr>
        <p:spPr bwMode="auto">
          <a:xfrm>
            <a:off x="6241646" y="9087687"/>
            <a:ext cx="713192" cy="192323"/>
          </a:xfrm>
          <a:prstGeom prst="rect">
            <a:avLst/>
          </a:prstGeom>
          <a:noFill/>
          <a:ln w="9525">
            <a:noFill/>
            <a:miter lim="800000"/>
            <a:headEnd/>
            <a:tailEnd/>
          </a:ln>
        </p:spPr>
        <p:txBody>
          <a:bodyPr vert="horz" wrap="square" lIns="92546" tIns="46273" rIns="92546" bIns="46273" numCol="1" anchor="ctr" anchorCtr="0" compatLnSpc="1">
            <a:prstTxWarp prst="textNoShape">
              <a:avLst/>
            </a:prstTxWarp>
          </a:bodyPr>
          <a:lstStyle>
            <a:lvl1pPr algn="r" eaLnBrk="0" hangingPunct="0">
              <a:defRPr sz="1000" b="1">
                <a:latin typeface="Georgia" pitchFamily="18" charset="0"/>
                <a:ea typeface="ＭＳ Ｐゴシック" pitchFamily="16" charset="-128"/>
                <a:cs typeface="+mn-cs"/>
              </a:defRPr>
            </a:lvl1pPr>
          </a:lstStyle>
          <a:p>
            <a:pPr>
              <a:defRPr/>
            </a:pPr>
            <a:fld id="{35A5373B-2C1D-4F3D-90E7-AC9E126A53E5}" type="slidenum">
              <a:rPr lang="en-US"/>
              <a:pPr>
                <a:defRPr/>
              </a:pPr>
              <a:t>‹#›</a:t>
            </a:fld>
            <a:endParaRPr lang="en-US" dirty="0"/>
          </a:p>
        </p:txBody>
      </p:sp>
      <p:pic>
        <p:nvPicPr>
          <p:cNvPr id="32774" name="Picture 2" descr="pittseal"/>
          <p:cNvPicPr>
            <a:picLocks noChangeAspect="1" noChangeArrowheads="1"/>
          </p:cNvPicPr>
          <p:nvPr/>
        </p:nvPicPr>
        <p:blipFill>
          <a:blip r:embed="rId2">
            <a:grayscl/>
          </a:blip>
          <a:srcRect/>
          <a:stretch>
            <a:fillRect/>
          </a:stretch>
        </p:blipFill>
        <p:spPr bwMode="auto">
          <a:xfrm>
            <a:off x="162602" y="96970"/>
            <a:ext cx="487804" cy="436364"/>
          </a:xfrm>
          <a:prstGeom prst="rect">
            <a:avLst/>
          </a:prstGeom>
          <a:noFill/>
          <a:ln w="9525">
            <a:noFill/>
            <a:miter lim="800000"/>
            <a:headEnd/>
            <a:tailEnd/>
          </a:ln>
        </p:spPr>
      </p:pic>
      <p:sp>
        <p:nvSpPr>
          <p:cNvPr id="10" name="Rectangle 9"/>
          <p:cNvSpPr/>
          <p:nvPr/>
        </p:nvSpPr>
        <p:spPr>
          <a:xfrm>
            <a:off x="3445221" y="0"/>
            <a:ext cx="3496738" cy="620607"/>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2546" tIns="46273" rIns="92546" bIns="46273" anchor="ctr"/>
          <a:lstStyle/>
          <a:p>
            <a:pPr algn="ctr" eaLnBrk="0" hangingPunct="0">
              <a:defRPr/>
            </a:pPr>
            <a:endParaRPr lang="en-US"/>
          </a:p>
        </p:txBody>
      </p:sp>
      <p:sp>
        <p:nvSpPr>
          <p:cNvPr id="11" name="TextBox 10"/>
          <p:cNvSpPr txBox="1"/>
          <p:nvPr/>
        </p:nvSpPr>
        <p:spPr>
          <a:xfrm>
            <a:off x="5332042" y="0"/>
            <a:ext cx="1622796" cy="652231"/>
          </a:xfrm>
          <a:prstGeom prst="rect">
            <a:avLst/>
          </a:prstGeom>
          <a:noFill/>
        </p:spPr>
        <p:txBody>
          <a:bodyPr lIns="92546" tIns="46273" rIns="92546" bIns="46273">
            <a:spAutoFit/>
          </a:bodyPr>
          <a:lstStyle/>
          <a:p>
            <a:pPr eaLnBrk="0" hangingPunct="0">
              <a:defRPr/>
            </a:pPr>
            <a:r>
              <a:rPr lang="en-US" sz="1200" i="1" dirty="0">
                <a:latin typeface="Georgia" pitchFamily="18" charset="0"/>
                <a:ea typeface="ＭＳ Ｐゴシック" pitchFamily="16" charset="-128"/>
                <a:cs typeface="+mn-cs"/>
              </a:rPr>
              <a:t>Empower People</a:t>
            </a:r>
          </a:p>
          <a:p>
            <a:pPr eaLnBrk="0" hangingPunct="0">
              <a:defRPr/>
            </a:pPr>
            <a:r>
              <a:rPr lang="en-US" sz="1200" i="1" dirty="0">
                <a:latin typeface="Georgia" pitchFamily="18" charset="0"/>
                <a:ea typeface="ＭＳ Ｐゴシック" pitchFamily="16" charset="-128"/>
                <a:cs typeface="+mn-cs"/>
              </a:rPr>
              <a:t>Lead Organizations</a:t>
            </a:r>
          </a:p>
          <a:p>
            <a:pPr eaLnBrk="0" hangingPunct="0">
              <a:defRPr/>
            </a:pPr>
            <a:r>
              <a:rPr lang="en-US" sz="1200" i="1" dirty="0">
                <a:latin typeface="Georgia" pitchFamily="18" charset="0"/>
                <a:ea typeface="ＭＳ Ｐゴシック" pitchFamily="16" charset="-128"/>
                <a:cs typeface="+mn-cs"/>
              </a:rPr>
              <a:t>Grow Communities</a:t>
            </a:r>
          </a:p>
        </p:txBody>
      </p:sp>
      <p:cxnSp>
        <p:nvCxnSpPr>
          <p:cNvPr id="12" name="Straight Connector 11"/>
          <p:cNvCxnSpPr/>
          <p:nvPr/>
        </p:nvCxnSpPr>
        <p:spPr>
          <a:xfrm rot="5400000">
            <a:off x="5078330" y="305456"/>
            <a:ext cx="494546"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445221" y="633536"/>
            <a:ext cx="3496738" cy="497205"/>
          </a:xfrm>
          <a:prstGeom prst="rect">
            <a:avLst/>
          </a:prstGeom>
          <a:noFill/>
          <a:ln w="6350">
            <a:solidFill>
              <a:schemeClr val="tx1"/>
            </a:solidFill>
          </a:ln>
        </p:spPr>
        <p:txBody>
          <a:bodyPr lIns="92546" tIns="46273" rIns="92546" bIns="46273">
            <a:spAutoFit/>
          </a:bodyPr>
          <a:lstStyle/>
          <a:p>
            <a:pPr eaLnBrk="0" hangingPunct="0">
              <a:defRPr/>
            </a:pPr>
            <a:r>
              <a:rPr lang="en-US" sz="1200" dirty="0">
                <a:latin typeface="Georgia" pitchFamily="18" charset="0"/>
                <a:ea typeface="ＭＳ Ｐゴシック" pitchFamily="16" charset="-128"/>
                <a:cs typeface="+mn-cs"/>
              </a:rPr>
              <a:t>The Pennsylvania Child Welfare Training Program</a:t>
            </a:r>
            <a:endParaRPr lang="en-US" sz="200" dirty="0">
              <a:latin typeface="Georgia" pitchFamily="18" charset="0"/>
              <a:ea typeface="ＭＳ Ｐゴシック" pitchFamily="16" charset="-128"/>
              <a:cs typeface="+mn-cs"/>
            </a:endParaRPr>
          </a:p>
          <a:p>
            <a:pPr eaLnBrk="0" hangingPunct="0">
              <a:defRPr/>
            </a:pPr>
            <a:endParaRPr lang="en-US" sz="200" dirty="0">
              <a:latin typeface="Georgia" pitchFamily="18" charset="0"/>
              <a:ea typeface="ＭＳ Ｐゴシック" pitchFamily="16" charset="-128"/>
              <a:cs typeface="+mn-cs"/>
            </a:endParaRPr>
          </a:p>
        </p:txBody>
      </p:sp>
      <p:cxnSp>
        <p:nvCxnSpPr>
          <p:cNvPr id="14" name="Straight Connector 13"/>
          <p:cNvCxnSpPr/>
          <p:nvPr/>
        </p:nvCxnSpPr>
        <p:spPr>
          <a:xfrm>
            <a:off x="3519278" y="885657"/>
            <a:ext cx="327778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487079" y="32323"/>
            <a:ext cx="1844964" cy="641617"/>
          </a:xfrm>
          <a:prstGeom prst="rect">
            <a:avLst/>
          </a:prstGeom>
          <a:noFill/>
        </p:spPr>
        <p:txBody>
          <a:bodyPr lIns="92546" tIns="46273" rIns="92546" bIns="46273">
            <a:spAutoFit/>
          </a:bodyPr>
          <a:lstStyle/>
          <a:p>
            <a:pPr eaLnBrk="0" hangingPunct="0">
              <a:defRPr/>
            </a:pPr>
            <a:r>
              <a:rPr lang="en-US" sz="1100" dirty="0">
                <a:latin typeface="Georgia" pitchFamily="18" charset="0"/>
                <a:ea typeface="ＭＳ Ｐゴシック" pitchFamily="16" charset="-128"/>
                <a:cs typeface="+mn-cs"/>
              </a:rPr>
              <a:t>SCHOOL OF</a:t>
            </a:r>
          </a:p>
          <a:p>
            <a:pPr eaLnBrk="0" hangingPunct="0">
              <a:defRPr/>
            </a:pPr>
            <a:r>
              <a:rPr lang="en-US" dirty="0">
                <a:latin typeface="Georgia" pitchFamily="18" charset="0"/>
                <a:ea typeface="ＭＳ Ｐゴシック" pitchFamily="16" charset="-128"/>
                <a:cs typeface="+mn-cs"/>
              </a:rPr>
              <a:t>Social Work</a:t>
            </a:r>
          </a:p>
        </p:txBody>
      </p:sp>
      <p:sp>
        <p:nvSpPr>
          <p:cNvPr id="16" name="Rectangle 15"/>
          <p:cNvSpPr/>
          <p:nvPr/>
        </p:nvSpPr>
        <p:spPr>
          <a:xfrm>
            <a:off x="2" y="0"/>
            <a:ext cx="3443611" cy="62060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2546" tIns="46273" rIns="92546" bIns="46273" anchor="ctr"/>
          <a:lstStyle/>
          <a:p>
            <a:pPr algn="ctr" eaLnBrk="0" hangingPunct="0">
              <a:defRPr/>
            </a:pPr>
            <a:endParaRPr lang="en-US"/>
          </a:p>
        </p:txBody>
      </p:sp>
      <p:sp>
        <p:nvSpPr>
          <p:cNvPr id="17" name="TextBox 16"/>
          <p:cNvSpPr txBox="1"/>
          <p:nvPr/>
        </p:nvSpPr>
        <p:spPr>
          <a:xfrm>
            <a:off x="2" y="1"/>
            <a:ext cx="3443611" cy="636728"/>
          </a:xfrm>
          <a:prstGeom prst="rect">
            <a:avLst/>
          </a:prstGeom>
          <a:noFill/>
          <a:ln w="15875">
            <a:noFill/>
          </a:ln>
        </p:spPr>
        <p:txBody>
          <a:bodyPr lIns="92546" tIns="46273" rIns="92546" bIns="46273">
            <a:spAutoFit/>
          </a:bodyPr>
          <a:lstStyle/>
          <a:p>
            <a:pPr eaLnBrk="0" hangingPunct="0">
              <a:defRPr/>
            </a:pPr>
            <a:endParaRPr lang="en-US" sz="1000" dirty="0">
              <a:latin typeface="Georgia" pitchFamily="18" charset="0"/>
              <a:ea typeface="ＭＳ Ｐゴシック" pitchFamily="16" charset="-128"/>
              <a:cs typeface="+mn-cs"/>
            </a:endParaRPr>
          </a:p>
          <a:p>
            <a:pPr eaLnBrk="0" hangingPunct="0">
              <a:tabLst>
                <a:tab pos="631437" algn="l"/>
              </a:tabLst>
              <a:defRPr/>
            </a:pPr>
            <a:r>
              <a:rPr lang="en-US" sz="1600" dirty="0">
                <a:latin typeface="Georgia" pitchFamily="18" charset="0"/>
                <a:ea typeface="ＭＳ Ｐゴシック" pitchFamily="16" charset="-128"/>
                <a:cs typeface="+mn-cs"/>
              </a:rPr>
              <a:t>	University of Pittsburgh</a:t>
            </a:r>
            <a:endParaRPr lang="en-US" sz="900" dirty="0">
              <a:latin typeface="Georgia" pitchFamily="18" charset="0"/>
              <a:ea typeface="ＭＳ Ｐゴシック" pitchFamily="16" charset="-128"/>
              <a:cs typeface="+mn-cs"/>
            </a:endParaRPr>
          </a:p>
          <a:p>
            <a:pPr eaLnBrk="0" hangingPunct="0">
              <a:tabLst>
                <a:tab pos="631437" algn="l"/>
              </a:tabLst>
              <a:defRPr/>
            </a:pPr>
            <a:endParaRPr lang="en-US" sz="900" dirty="0">
              <a:latin typeface="Georgia" pitchFamily="18" charset="0"/>
              <a:ea typeface="ＭＳ Ｐゴシック" pitchFamily="16" charset="-128"/>
              <a:cs typeface="+mn-cs"/>
            </a:endParaRPr>
          </a:p>
        </p:txBody>
      </p:sp>
      <p:sp>
        <p:nvSpPr>
          <p:cNvPr id="18" name="TextBox 17"/>
          <p:cNvSpPr txBox="1"/>
          <p:nvPr/>
        </p:nvSpPr>
        <p:spPr>
          <a:xfrm>
            <a:off x="2575866" y="8846877"/>
            <a:ext cx="4378972" cy="219798"/>
          </a:xfrm>
          <a:prstGeom prst="rect">
            <a:avLst/>
          </a:prstGeom>
          <a:noFill/>
        </p:spPr>
        <p:txBody>
          <a:bodyPr lIns="92546" tIns="46273" rIns="92546" bIns="46273" anchor="ctr">
            <a:spAutoFit/>
          </a:bodyPr>
          <a:lstStyle/>
          <a:p>
            <a:pPr algn="r" eaLnBrk="0" hangingPunct="0">
              <a:defRPr/>
            </a:pPr>
            <a:r>
              <a:rPr lang="en-US" sz="800" dirty="0">
                <a:latin typeface="Georgia" pitchFamily="18" charset="0"/>
                <a:ea typeface="ＭＳ Ｐゴシック" pitchFamily="16" charset="-128"/>
                <a:cs typeface="+mn-cs"/>
              </a:rPr>
              <a:t>309:  Prescription Drug Abuse</a:t>
            </a:r>
          </a:p>
        </p:txBody>
      </p:sp>
    </p:spTree>
    <p:extLst>
      <p:ext uri="{BB962C8B-B14F-4D97-AF65-F5344CB8AC3E}">
        <p14:creationId xmlns:p14="http://schemas.microsoft.com/office/powerpoint/2010/main" val="4024559876"/>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400" kern="1200">
        <a:solidFill>
          <a:schemeClr val="tx1"/>
        </a:solidFill>
        <a:latin typeface="Georgia" pitchFamily="18" charset="0"/>
        <a:ea typeface="ＭＳ Ｐゴシック" pitchFamily="16" charset="-128"/>
        <a:cs typeface="+mn-cs"/>
      </a:defRPr>
    </a:lvl1pPr>
    <a:lvl2pPr marL="457200" algn="l" rtl="0" eaLnBrk="0" fontAlgn="base" hangingPunct="0">
      <a:spcBef>
        <a:spcPct val="30000"/>
      </a:spcBef>
      <a:spcAft>
        <a:spcPct val="0"/>
      </a:spcAft>
      <a:defRPr sz="1300" kern="1200">
        <a:solidFill>
          <a:schemeClr val="tx1"/>
        </a:solidFill>
        <a:latin typeface="Georgia" pitchFamily="18"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Georgia" pitchFamily="18" charset="0"/>
        <a:ea typeface="ＭＳ Ｐゴシック" pitchFamily="16" charset="-128"/>
        <a:cs typeface="+mn-cs"/>
      </a:defRPr>
    </a:lvl3pPr>
    <a:lvl4pPr marL="1371600" algn="l" rtl="0" eaLnBrk="0" fontAlgn="base" hangingPunct="0">
      <a:spcBef>
        <a:spcPct val="30000"/>
      </a:spcBef>
      <a:spcAft>
        <a:spcPct val="0"/>
      </a:spcAft>
      <a:defRPr sz="1100" kern="1200">
        <a:solidFill>
          <a:schemeClr val="tx1"/>
        </a:solidFill>
        <a:latin typeface="Georgia" pitchFamily="18" charset="0"/>
        <a:ea typeface="ＭＳ Ｐゴシック" pitchFamily="16" charset="-128"/>
        <a:cs typeface="+mn-cs"/>
      </a:defRPr>
    </a:lvl4pPr>
    <a:lvl5pPr marL="1828800" algn="l" rtl="0" eaLnBrk="0" fontAlgn="base" hangingPunct="0">
      <a:spcBef>
        <a:spcPct val="30000"/>
      </a:spcBef>
      <a:spcAft>
        <a:spcPct val="0"/>
      </a:spcAft>
      <a:defRPr sz="1000" kern="1200">
        <a:solidFill>
          <a:schemeClr val="tx1"/>
        </a:solidFill>
        <a:latin typeface="Georgia" pitchFamily="18"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046FA4A8-2648-4F95-BDEF-49C51458B96A}" type="slidenum">
              <a:rPr lang="en-US" smtClean="0">
                <a:ea typeface="ＭＳ Ｐゴシック" pitchFamily="34" charset="-128"/>
              </a:rPr>
              <a:pPr/>
              <a:t>1</a:t>
            </a:fld>
            <a:endParaRPr lang="en-US">
              <a:ea typeface="ＭＳ Ｐゴシック" pitchFamily="34" charset="-128"/>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ea typeface="ＭＳ Ｐゴシック" pitchFamily="34" charset="-128"/>
            </a:endParaRPr>
          </a:p>
        </p:txBody>
      </p:sp>
      <p:sp>
        <p:nvSpPr>
          <p:cNvPr id="33797" name="Footer Placeholder 5"/>
          <p:cNvSpPr>
            <a:spLocks noGrp="1"/>
          </p:cNvSpPr>
          <p:nvPr>
            <p:ph type="ftr" sz="quarter" idx="4"/>
          </p:nvPr>
        </p:nvSpPr>
        <p:spPr>
          <a:noFill/>
        </p:spPr>
        <p:txBody>
          <a:bodyPr/>
          <a:lstStyle/>
          <a:p>
            <a:r>
              <a:rPr lang="en-US">
                <a:ea typeface="ＭＳ Ｐゴシック" pitchFamily="34" charset="-128"/>
              </a:rPr>
              <a:t>The Pennsylvania Child Welfare Resource Center</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9" descr="University of Pittsburgh School of Social Work: Empower People, Lead Organizations, Grow Communities; The Pennsylvania Child Welfare Training Program"/>
          <p:cNvPicPr>
            <a:picLocks noChangeAspect="1" noChangeArrowheads="1"/>
          </p:cNvPicPr>
          <p:nvPr userDrawn="1"/>
        </p:nvPicPr>
        <p:blipFill>
          <a:blip r:embed="rId2" cstate="print"/>
          <a:srcRect/>
          <a:stretch>
            <a:fillRect/>
          </a:stretch>
        </p:blipFill>
        <p:spPr bwMode="auto">
          <a:xfrm>
            <a:off x="1588" y="-3175"/>
            <a:ext cx="9142412" cy="6861175"/>
          </a:xfrm>
          <a:prstGeom prst="rect">
            <a:avLst/>
          </a:prstGeom>
          <a:noFill/>
          <a:ln w="9525">
            <a:noFill/>
            <a:miter lim="800000"/>
            <a:headEnd/>
            <a:tailEnd/>
          </a:ln>
        </p:spPr>
      </p:pic>
      <p:sp>
        <p:nvSpPr>
          <p:cNvPr id="9" name="Text Placeholder 8"/>
          <p:cNvSpPr>
            <a:spLocks noGrp="1"/>
          </p:cNvSpPr>
          <p:nvPr>
            <p:ph type="body" sz="quarter" idx="10"/>
          </p:nvPr>
        </p:nvSpPr>
        <p:spPr>
          <a:xfrm>
            <a:off x="304800" y="1264022"/>
            <a:ext cx="8534400" cy="914400"/>
          </a:xfrm>
        </p:spPr>
        <p:txBody>
          <a:bodyPr/>
          <a:lstStyle>
            <a:lvl1pPr>
              <a:buNone/>
              <a:defRPr sz="3000" b="1">
                <a:solidFill>
                  <a:schemeClr val="bg1"/>
                </a:solidFill>
              </a:defRPr>
            </a:lvl1pPr>
          </a:lstStyle>
          <a:p>
            <a:pPr lvl="0"/>
            <a:r>
              <a:rPr lang="en-US"/>
              <a:t>Click to edit Master text styles</a:t>
            </a:r>
          </a:p>
        </p:txBody>
      </p:sp>
      <p:sp>
        <p:nvSpPr>
          <p:cNvPr id="16" name="Text Placeholder 15"/>
          <p:cNvSpPr>
            <a:spLocks noGrp="1"/>
          </p:cNvSpPr>
          <p:nvPr>
            <p:ph type="body" sz="quarter" idx="11"/>
          </p:nvPr>
        </p:nvSpPr>
        <p:spPr>
          <a:xfrm>
            <a:off x="304800" y="2250140"/>
            <a:ext cx="8531352" cy="304800"/>
          </a:xfrm>
        </p:spPr>
        <p:txBody>
          <a:bodyPr/>
          <a:lstStyle>
            <a:lvl1pPr>
              <a:buNone/>
              <a:defRPr lang="en-US" sz="1800" i="1" kern="1200" dirty="0">
                <a:solidFill>
                  <a:srgbClr val="CDB97D"/>
                </a:solidFill>
                <a:latin typeface="Georgia" pitchFamily="16" charset="0"/>
                <a:ea typeface="Osaka" pitchFamily="16" charset="-128"/>
                <a:cs typeface="+mn-cs"/>
              </a:defRPr>
            </a:lvl1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591671"/>
          </a:xfrm>
        </p:spPr>
        <p:txBody>
          <a:bodyPr/>
          <a:lstStyle/>
          <a:p>
            <a:r>
              <a:rPr lang="en-US"/>
              <a:t>Click to edit Master title style</a:t>
            </a:r>
            <a:endParaRPr lang="en-US" dirty="0"/>
          </a:p>
        </p:txBody>
      </p:sp>
      <p:sp>
        <p:nvSpPr>
          <p:cNvPr id="3" name="Content Placeholder 2"/>
          <p:cNvSpPr>
            <a:spLocks noGrp="1"/>
          </p:cNvSpPr>
          <p:nvPr>
            <p:ph idx="1"/>
          </p:nvPr>
        </p:nvSpPr>
        <p:spPr>
          <a:xfrm>
            <a:off x="470645" y="1438834"/>
            <a:ext cx="8247888" cy="48812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sz="1200"/>
            </a:lvl1pPr>
          </a:lstStyle>
          <a:p>
            <a:pPr>
              <a:defRPr/>
            </a:pPr>
            <a:fld id="{60F2BC46-94A2-4038-8598-39CE05A14D53}" type="slidenum">
              <a:rPr lang="en-US"/>
              <a:pPr>
                <a:defRPr/>
              </a:pPr>
              <a:t>‹#›</a:t>
            </a:fld>
            <a:endParaRPr lang="en-US" dirty="0">
              <a:latin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79929"/>
            <a:ext cx="7772400" cy="52443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1385047"/>
            <a:ext cx="3810000" cy="4921623"/>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85047"/>
            <a:ext cx="3810000" cy="4921624"/>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6"/>
          <p:cNvSpPr>
            <a:spLocks noGrp="1"/>
          </p:cNvSpPr>
          <p:nvPr>
            <p:ph type="sldNum" sz="quarter" idx="10"/>
          </p:nvPr>
        </p:nvSpPr>
        <p:spPr/>
        <p:txBody>
          <a:bodyPr/>
          <a:lstStyle>
            <a:lvl1pPr>
              <a:defRPr/>
            </a:lvl1pPr>
          </a:lstStyle>
          <a:p>
            <a:pPr>
              <a:defRPr/>
            </a:pPr>
            <a:fld id="{52D51945-8B56-46A3-9D8B-AF6A473FEFB0}" type="slidenum">
              <a:rPr lang="en-US"/>
              <a:pPr>
                <a:defRPr/>
              </a:pPr>
              <a:t>‹#›</a:t>
            </a:fld>
            <a:endParaRPr lang="en-US" sz="1400" dirty="0">
              <a:latin typeface="Arial"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6ACC8031-BB3D-4E35-A79E-D8DFC26BC8F4}" type="slidenum">
              <a:rPr lang="en-US"/>
              <a:pPr>
                <a:defRPr/>
              </a:pPr>
              <a:t>‹#›</a:t>
            </a:fld>
            <a:endParaRPr lang="en-US" sz="1400">
              <a:latin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SW-Powerpt-3"/>
          <p:cNvPicPr>
            <a:picLocks noChangeAspect="1" noChangeArrowheads="1"/>
          </p:cNvPicPr>
          <p:nvPr/>
        </p:nvPicPr>
        <p:blipFill>
          <a:blip r:embed="rId6" cstate="print"/>
          <a:srcRect/>
          <a:stretch>
            <a:fillRect/>
          </a:stretch>
        </p:blipFill>
        <p:spPr bwMode="auto">
          <a:xfrm>
            <a:off x="0" y="0"/>
            <a:ext cx="9144000"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69900" y="779463"/>
            <a:ext cx="8229600" cy="6048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69900" y="1438275"/>
            <a:ext cx="8243888" cy="4881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270" name="Rectangle 6"/>
          <p:cNvSpPr>
            <a:spLocks noGrp="1" noChangeArrowheads="1"/>
          </p:cNvSpPr>
          <p:nvPr>
            <p:ph type="sldNum" sz="quarter" idx="4"/>
          </p:nvPr>
        </p:nvSpPr>
        <p:spPr bwMode="auto">
          <a:xfrm>
            <a:off x="8126413" y="6670675"/>
            <a:ext cx="1017587" cy="1889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0" hangingPunct="0">
              <a:defRPr sz="1200" b="1">
                <a:latin typeface="+mn-lt"/>
                <a:ea typeface="+mn-ea"/>
                <a:cs typeface="+mn-cs"/>
              </a:defRPr>
            </a:lvl1pPr>
          </a:lstStyle>
          <a:p>
            <a:pPr>
              <a:defRPr/>
            </a:pPr>
            <a:fld id="{820C8CAE-AE36-4191-958F-7CBC95435837}" type="slidenum">
              <a:rPr lang="en-US"/>
              <a:pPr>
                <a:defRPr/>
              </a:pPr>
              <a:t>‹#›</a:t>
            </a:fld>
            <a:endParaRPr lang="en-US" dirty="0"/>
          </a:p>
        </p:txBody>
      </p:sp>
      <p:sp>
        <p:nvSpPr>
          <p:cNvPr id="13" name="TextBox 12"/>
          <p:cNvSpPr txBox="1"/>
          <p:nvPr/>
        </p:nvSpPr>
        <p:spPr>
          <a:xfrm>
            <a:off x="4124325" y="6397625"/>
            <a:ext cx="4989513" cy="246063"/>
          </a:xfrm>
          <a:prstGeom prst="rect">
            <a:avLst/>
          </a:prstGeom>
          <a:solidFill>
            <a:srgbClr val="91A3BB"/>
          </a:solidFill>
          <a:ln>
            <a:solidFill>
              <a:schemeClr val="tx1"/>
            </a:solidFill>
          </a:ln>
        </p:spPr>
        <p:txBody>
          <a:bodyPr>
            <a:spAutoFit/>
          </a:bodyPr>
          <a:lstStyle/>
          <a:p>
            <a:pPr algn="r" eaLnBrk="0" hangingPunct="0">
              <a:defRPr/>
            </a:pPr>
            <a:r>
              <a:rPr lang="en-US" sz="1000" dirty="0">
                <a:latin typeface="+mn-lt"/>
                <a:ea typeface="ＭＳ Ｐゴシック" pitchFamily="16" charset="-128"/>
                <a:cs typeface="+mn-cs"/>
              </a:rPr>
              <a:t>309:  Prescription Drug Abuse</a:t>
            </a:r>
          </a:p>
        </p:txBody>
      </p:sp>
      <p:grpSp>
        <p:nvGrpSpPr>
          <p:cNvPr id="1031" name="Group 17"/>
          <p:cNvGrpSpPr>
            <a:grpSpLocks/>
          </p:cNvGrpSpPr>
          <p:nvPr/>
        </p:nvGrpSpPr>
        <p:grpSpPr bwMode="auto">
          <a:xfrm>
            <a:off x="14288" y="6397625"/>
            <a:ext cx="4024312" cy="246063"/>
            <a:chOff x="14514" y="6343702"/>
            <a:chExt cx="4023360" cy="246221"/>
          </a:xfrm>
        </p:grpSpPr>
        <p:sp>
          <p:nvSpPr>
            <p:cNvPr id="15" name="TextBox 14"/>
            <p:cNvSpPr txBox="1"/>
            <p:nvPr userDrawn="1"/>
          </p:nvSpPr>
          <p:spPr>
            <a:xfrm>
              <a:off x="14514" y="6343702"/>
              <a:ext cx="4023360" cy="246221"/>
            </a:xfrm>
            <a:prstGeom prst="rect">
              <a:avLst/>
            </a:prstGeom>
            <a:solidFill>
              <a:srgbClr val="91A3BB"/>
            </a:solidFill>
            <a:ln w="6350">
              <a:solidFill>
                <a:schemeClr val="tx1"/>
              </a:solidFill>
            </a:ln>
          </p:spPr>
          <p:txBody>
            <a:bodyPr>
              <a:spAutoFit/>
            </a:bodyPr>
            <a:lstStyle/>
            <a:p>
              <a:pPr eaLnBrk="0" hangingPunct="0">
                <a:defRPr/>
              </a:pPr>
              <a:r>
                <a:rPr lang="en-US" sz="1000" dirty="0">
                  <a:latin typeface="Georgia" pitchFamily="18" charset="0"/>
                  <a:ea typeface="ＭＳ Ｐゴシック" pitchFamily="16" charset="-128"/>
                  <a:cs typeface="+mn-cs"/>
                </a:rPr>
                <a:t>The Pennsylvania Child Welfare Resource Center</a:t>
              </a:r>
            </a:p>
          </p:txBody>
        </p:sp>
        <p:cxnSp>
          <p:nvCxnSpPr>
            <p:cNvPr id="16" name="Straight Connector 15"/>
            <p:cNvCxnSpPr/>
            <p:nvPr userDrawn="1"/>
          </p:nvCxnSpPr>
          <p:spPr>
            <a:xfrm>
              <a:off x="95457" y="6554976"/>
              <a:ext cx="2845715" cy="4765"/>
            </a:xfrm>
            <a:prstGeom prst="line">
              <a:avLst/>
            </a:prstGeom>
            <a:ln w="9525">
              <a:solidFill>
                <a:srgbClr val="E5D199"/>
              </a:solidFill>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Lst>
  <p:hf hdr="0" ftr="0" dt="0"/>
  <p:txStyles>
    <p:titleStyle>
      <a:lvl1pPr algn="l" rtl="0" eaLnBrk="0" fontAlgn="base" hangingPunct="0">
        <a:spcBef>
          <a:spcPct val="0"/>
        </a:spcBef>
        <a:spcAft>
          <a:spcPct val="0"/>
        </a:spcAft>
        <a:defRPr sz="2700" b="1">
          <a:solidFill>
            <a:srgbClr val="948151"/>
          </a:solidFill>
          <a:latin typeface="+mj-lt"/>
          <a:ea typeface="+mj-ea"/>
          <a:cs typeface="Osaka"/>
        </a:defRPr>
      </a:lvl1pPr>
      <a:lvl2pPr algn="l" rtl="0" eaLnBrk="0" fontAlgn="base" hangingPunct="0">
        <a:spcBef>
          <a:spcPct val="0"/>
        </a:spcBef>
        <a:spcAft>
          <a:spcPct val="0"/>
        </a:spcAft>
        <a:defRPr sz="2700" b="1">
          <a:solidFill>
            <a:srgbClr val="948151"/>
          </a:solidFill>
          <a:latin typeface="Georgia" pitchFamily="16" charset="0"/>
          <a:ea typeface="Osaka" pitchFamily="16" charset="-128"/>
          <a:cs typeface="Osaka"/>
        </a:defRPr>
      </a:lvl2pPr>
      <a:lvl3pPr algn="l" rtl="0" eaLnBrk="0" fontAlgn="base" hangingPunct="0">
        <a:spcBef>
          <a:spcPct val="0"/>
        </a:spcBef>
        <a:spcAft>
          <a:spcPct val="0"/>
        </a:spcAft>
        <a:defRPr sz="2700" b="1">
          <a:solidFill>
            <a:srgbClr val="948151"/>
          </a:solidFill>
          <a:latin typeface="Georgia" pitchFamily="16" charset="0"/>
          <a:ea typeface="Osaka" pitchFamily="16" charset="-128"/>
          <a:cs typeface="Osaka"/>
        </a:defRPr>
      </a:lvl3pPr>
      <a:lvl4pPr algn="l" rtl="0" eaLnBrk="0" fontAlgn="base" hangingPunct="0">
        <a:spcBef>
          <a:spcPct val="0"/>
        </a:spcBef>
        <a:spcAft>
          <a:spcPct val="0"/>
        </a:spcAft>
        <a:defRPr sz="2700" b="1">
          <a:solidFill>
            <a:srgbClr val="948151"/>
          </a:solidFill>
          <a:latin typeface="Georgia" pitchFamily="16" charset="0"/>
          <a:ea typeface="Osaka" pitchFamily="16" charset="-128"/>
          <a:cs typeface="Osaka"/>
        </a:defRPr>
      </a:lvl4pPr>
      <a:lvl5pPr algn="l" rtl="0" eaLnBrk="0" fontAlgn="base" hangingPunct="0">
        <a:spcBef>
          <a:spcPct val="0"/>
        </a:spcBef>
        <a:spcAft>
          <a:spcPct val="0"/>
        </a:spcAft>
        <a:defRPr sz="2700" b="1">
          <a:solidFill>
            <a:srgbClr val="948151"/>
          </a:solidFill>
          <a:latin typeface="Georgia" pitchFamily="16" charset="0"/>
          <a:ea typeface="Osaka" pitchFamily="16" charset="-128"/>
          <a:cs typeface="Osaka"/>
        </a:defRPr>
      </a:lvl5pPr>
      <a:lvl6pPr marL="457200" algn="l" rtl="0" eaLnBrk="1" fontAlgn="base" hangingPunct="1">
        <a:spcBef>
          <a:spcPct val="0"/>
        </a:spcBef>
        <a:spcAft>
          <a:spcPct val="0"/>
        </a:spcAft>
        <a:defRPr sz="3600" b="1">
          <a:solidFill>
            <a:srgbClr val="948151"/>
          </a:solidFill>
          <a:latin typeface="Georgia" pitchFamily="16" charset="0"/>
          <a:ea typeface="Osaka" pitchFamily="16" charset="-128"/>
        </a:defRPr>
      </a:lvl6pPr>
      <a:lvl7pPr marL="914400" algn="l" rtl="0" eaLnBrk="1" fontAlgn="base" hangingPunct="1">
        <a:spcBef>
          <a:spcPct val="0"/>
        </a:spcBef>
        <a:spcAft>
          <a:spcPct val="0"/>
        </a:spcAft>
        <a:defRPr sz="3600" b="1">
          <a:solidFill>
            <a:srgbClr val="948151"/>
          </a:solidFill>
          <a:latin typeface="Georgia" pitchFamily="16" charset="0"/>
          <a:ea typeface="Osaka" pitchFamily="16" charset="-128"/>
        </a:defRPr>
      </a:lvl7pPr>
      <a:lvl8pPr marL="1371600" algn="l" rtl="0" eaLnBrk="1" fontAlgn="base" hangingPunct="1">
        <a:spcBef>
          <a:spcPct val="0"/>
        </a:spcBef>
        <a:spcAft>
          <a:spcPct val="0"/>
        </a:spcAft>
        <a:defRPr sz="3600" b="1">
          <a:solidFill>
            <a:srgbClr val="948151"/>
          </a:solidFill>
          <a:latin typeface="Georgia" pitchFamily="16" charset="0"/>
          <a:ea typeface="Osaka" pitchFamily="16" charset="-128"/>
        </a:defRPr>
      </a:lvl8pPr>
      <a:lvl9pPr marL="1828800" algn="l" rtl="0" eaLnBrk="1" fontAlgn="base" hangingPunct="1">
        <a:spcBef>
          <a:spcPct val="0"/>
        </a:spcBef>
        <a:spcAft>
          <a:spcPct val="0"/>
        </a:spcAft>
        <a:defRPr sz="3600" b="1">
          <a:solidFill>
            <a:srgbClr val="948151"/>
          </a:solidFill>
          <a:latin typeface="Georgia" pitchFamily="16" charset="0"/>
          <a:ea typeface="Osaka" pitchFamily="16" charset="-128"/>
        </a:defRPr>
      </a:lvl9pPr>
    </p:titleStyle>
    <p:bodyStyle>
      <a:lvl1pPr marL="342900" indent="-342900" algn="l" rtl="0" eaLnBrk="0" fontAlgn="base" hangingPunct="0">
        <a:spcBef>
          <a:spcPct val="20000"/>
        </a:spcBef>
        <a:spcAft>
          <a:spcPct val="0"/>
        </a:spcAft>
        <a:buChar char="•"/>
        <a:defRPr sz="25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3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1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1900">
          <a:solidFill>
            <a:schemeClr val="tx1"/>
          </a:solidFill>
          <a:latin typeface="+mn-lt"/>
          <a:ea typeface="+mn-ea"/>
          <a:cs typeface="Osaka"/>
        </a:defRPr>
      </a:lvl4pPr>
      <a:lvl5pPr marL="2057400" indent="-228600" algn="l" rtl="0" eaLnBrk="0" fontAlgn="base" hangingPunct="0">
        <a:spcBef>
          <a:spcPct val="20000"/>
        </a:spcBef>
        <a:spcAft>
          <a:spcPct val="0"/>
        </a:spcAft>
        <a:buChar char="»"/>
        <a:defRPr>
          <a:solidFill>
            <a:schemeClr val="tx1"/>
          </a:solidFill>
          <a:latin typeface="+mn-lt"/>
          <a:ea typeface="+mn-ea"/>
          <a:cs typeface="Osak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E65BE-A4A7-4E16-BBD0-1B3E097A8CD6}"/>
              </a:ext>
            </a:extLst>
          </p:cNvPr>
          <p:cNvSpPr>
            <a:spLocks noGrp="1"/>
          </p:cNvSpPr>
          <p:nvPr>
            <p:ph type="title" idx="4294967295"/>
          </p:nvPr>
        </p:nvSpPr>
        <p:spPr>
          <a:xfrm>
            <a:off x="457200" y="1713319"/>
            <a:ext cx="8229600" cy="604837"/>
          </a:xfrm>
        </p:spPr>
        <p:txBody>
          <a:bodyPr/>
          <a:lstStyle/>
          <a:p>
            <a:r>
              <a:rPr lang="en-US" sz="2800" dirty="0">
                <a:solidFill>
                  <a:schemeClr val="bg1"/>
                </a:solidFill>
                <a:latin typeface="Arial" panose="020B0604020202020204" pitchFamily="34" charset="0"/>
                <a:cs typeface="Arial" panose="020B0604020202020204" pitchFamily="34" charset="0"/>
              </a:rPr>
              <a:t>309: Prescription Drug Abuse</a:t>
            </a:r>
            <a:endParaRPr lang="en-US" sz="28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Title 2"/>
          <p:cNvSpPr>
            <a:spLocks noGrp="1"/>
          </p:cNvSpPr>
          <p:nvPr>
            <p:ph type="title"/>
          </p:nvPr>
        </p:nvSpPr>
        <p:spPr/>
        <p:txBody>
          <a:bodyPr/>
          <a:lstStyle/>
          <a:p>
            <a:pPr algn="ctr" eaLnBrk="1" hangingPunct="1"/>
            <a:r>
              <a:rPr lang="en-US" dirty="0">
                <a:latin typeface="Arial" panose="020B0604020202020204" pitchFamily="34" charset="0"/>
                <a:cs typeface="Arial" panose="020B0604020202020204" pitchFamily="34" charset="0"/>
              </a:rPr>
              <a:t>Prescription Drug Abuse Timeline, (cont’d)</a:t>
            </a:r>
          </a:p>
        </p:txBody>
      </p:sp>
      <p:sp>
        <p:nvSpPr>
          <p:cNvPr id="15365" name="Content Placeholder 1"/>
          <p:cNvSpPr>
            <a:spLocks noGrp="1"/>
          </p:cNvSpPr>
          <p:nvPr>
            <p:ph idx="1"/>
          </p:nvPr>
        </p:nvSpPr>
        <p:spPr>
          <a:xfrm>
            <a:off x="1874982" y="3186544"/>
            <a:ext cx="5855854" cy="1348511"/>
          </a:xfrm>
        </p:spPr>
        <p:txBody>
          <a:bodyPr/>
          <a:lstStyle/>
          <a:p>
            <a:pPr algn="ctr" eaLnBrk="1" hangingPunct="1">
              <a:buFont typeface="Wingdings 3" pitchFamily="18" charset="2"/>
              <a:buNone/>
            </a:pPr>
            <a:r>
              <a:rPr lang="en-US" sz="7200" b="1" dirty="0">
                <a:latin typeface="Arial" panose="020B0604020202020204" pitchFamily="34" charset="0"/>
                <a:cs typeface="Arial" panose="020B0604020202020204" pitchFamily="34" charset="0"/>
              </a:rPr>
              <a:t>1900 – 1950</a:t>
            </a:r>
          </a:p>
          <a:p>
            <a:pPr eaLnBrk="1" hangingPunct="1">
              <a:buFont typeface="Wingdings 3" pitchFamily="18" charset="2"/>
              <a:buNone/>
            </a:pPr>
            <a:endParaRPr lang="en-US" dirty="0">
              <a:latin typeface="Arial" panose="020B0604020202020204" pitchFamily="34" charset="0"/>
              <a:cs typeface="Arial" panose="020B0604020202020204" pitchFamily="34" charset="0"/>
            </a:endParaRPr>
          </a:p>
        </p:txBody>
      </p:sp>
      <p:pic>
        <p:nvPicPr>
          <p:cNvPr id="10242" name="Picture 5" descr="Image of Teddy Roosevelt"/>
          <p:cNvPicPr>
            <a:picLocks noChangeAspect="1"/>
          </p:cNvPicPr>
          <p:nvPr/>
        </p:nvPicPr>
        <p:blipFill>
          <a:blip r:embed="rId2" cstate="screen"/>
          <a:srcRect/>
          <a:stretch>
            <a:fillRect/>
          </a:stretch>
        </p:blipFill>
        <p:spPr bwMode="auto">
          <a:xfrm>
            <a:off x="7239000" y="3566160"/>
            <a:ext cx="1905000" cy="2714625"/>
          </a:xfrm>
          <a:prstGeom prst="rect">
            <a:avLst/>
          </a:prstGeom>
          <a:ln>
            <a:noFill/>
          </a:ln>
          <a:effectLst>
            <a:softEdge rad="112500"/>
          </a:effectLst>
        </p:spPr>
      </p:pic>
      <p:pic>
        <p:nvPicPr>
          <p:cNvPr id="10243" name="Picture 6" descr="1908 ford model T"/>
          <p:cNvPicPr>
            <a:picLocks noChangeAspect="1"/>
          </p:cNvPicPr>
          <p:nvPr/>
        </p:nvPicPr>
        <p:blipFill>
          <a:blip r:embed="rId3" cstate="screen"/>
          <a:srcRect/>
          <a:stretch>
            <a:fillRect/>
          </a:stretch>
        </p:blipFill>
        <p:spPr bwMode="auto">
          <a:xfrm>
            <a:off x="0" y="1539875"/>
            <a:ext cx="3429000" cy="2012950"/>
          </a:xfrm>
          <a:prstGeom prst="rect">
            <a:avLst/>
          </a:prstGeom>
          <a:ln>
            <a:noFill/>
          </a:ln>
          <a:effectLst>
            <a:softEdge rad="112500"/>
          </a:effectLst>
        </p:spPr>
      </p:pic>
      <p:pic>
        <p:nvPicPr>
          <p:cNvPr id="10244" name="Picture 8" descr="Bayer Heroin Bottle"/>
          <p:cNvPicPr>
            <a:picLocks noChangeAspect="1"/>
          </p:cNvPicPr>
          <p:nvPr/>
        </p:nvPicPr>
        <p:blipFill>
          <a:blip r:embed="rId4" cstate="screen"/>
          <a:srcRect/>
          <a:stretch>
            <a:fillRect/>
          </a:stretch>
        </p:blipFill>
        <p:spPr bwMode="auto">
          <a:xfrm>
            <a:off x="7482840" y="1160038"/>
            <a:ext cx="1432560" cy="2099099"/>
          </a:xfrm>
          <a:prstGeom prst="rect">
            <a:avLst/>
          </a:prstGeom>
          <a:ln>
            <a:noFill/>
          </a:ln>
          <a:effectLst>
            <a:softEdge rad="112500"/>
          </a:effectLst>
        </p:spPr>
      </p:pic>
      <p:pic>
        <p:nvPicPr>
          <p:cNvPr id="10247" name="Picture 7" descr="Image of fence builder during Dust Bowl"/>
          <p:cNvPicPr>
            <a:picLocks noChangeAspect="1"/>
          </p:cNvPicPr>
          <p:nvPr/>
        </p:nvPicPr>
        <p:blipFill>
          <a:blip r:embed="rId5" cstate="screen"/>
          <a:srcRect/>
          <a:stretch>
            <a:fillRect/>
          </a:stretch>
        </p:blipFill>
        <p:spPr bwMode="auto">
          <a:xfrm>
            <a:off x="304800" y="4389438"/>
            <a:ext cx="2286000" cy="1714500"/>
          </a:xfrm>
          <a:prstGeom prst="rect">
            <a:avLst/>
          </a:prstGeom>
          <a:ln>
            <a:noFill/>
          </a:ln>
          <a:effectLst>
            <a:softEdge rad="112500"/>
          </a:effectLst>
        </p:spPr>
      </p:pic>
      <p:sp>
        <p:nvSpPr>
          <p:cNvPr id="10" name="Right Arrow 9" descr="right arrow"/>
          <p:cNvSpPr/>
          <p:nvPr/>
        </p:nvSpPr>
        <p:spPr>
          <a:xfrm>
            <a:off x="8519160" y="6019800"/>
            <a:ext cx="533400" cy="228600"/>
          </a:xfrm>
          <a:prstGeom prst="rightArrow">
            <a:avLst/>
          </a:prstGeom>
          <a:ln/>
        </p:spPr>
        <p:style>
          <a:lnRef idx="0">
            <a:schemeClr val="accent4"/>
          </a:lnRef>
          <a:fillRef idx="3">
            <a:schemeClr val="accent4"/>
          </a:fillRef>
          <a:effectRef idx="3">
            <a:schemeClr val="accent4"/>
          </a:effectRef>
          <a:fontRef idx="minor">
            <a:schemeClr val="lt1"/>
          </a:fontRef>
        </p:style>
        <p:txBody>
          <a:bodyPr anchor="ctr"/>
          <a:lstStyle/>
          <a:p>
            <a:pPr algn="ctr" eaLnBrk="0" hangingPunct="0">
              <a:defRPr/>
            </a:pPr>
            <a:endParaRPr lang="en-US"/>
          </a:p>
        </p:txBody>
      </p:sp>
      <p:sp>
        <p:nvSpPr>
          <p:cNvPr id="9" name="Slide Number Placeholder 8"/>
          <p:cNvSpPr>
            <a:spLocks noGrp="1"/>
          </p:cNvSpPr>
          <p:nvPr>
            <p:ph type="sldNum" sz="quarter" idx="10"/>
          </p:nvPr>
        </p:nvSpPr>
        <p:spPr/>
        <p:txBody>
          <a:bodyPr/>
          <a:lstStyle/>
          <a:p>
            <a:pPr>
              <a:defRPr/>
            </a:pPr>
            <a:fld id="{B03E3FE8-E81E-4BCB-9351-017B270C90BE}" type="slidenum">
              <a:rPr lang="en-US" smtClean="0"/>
              <a:pPr>
                <a:defRPr/>
              </a:pPr>
              <a:t>10</a:t>
            </a:fld>
            <a:endParaRPr lang="en-US" dirty="0">
              <a:latin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itle 2"/>
          <p:cNvSpPr>
            <a:spLocks noGrp="1"/>
          </p:cNvSpPr>
          <p:nvPr>
            <p:ph type="title"/>
          </p:nvPr>
        </p:nvSpPr>
        <p:spPr>
          <a:xfrm>
            <a:off x="457200" y="731838"/>
            <a:ext cx="8229600" cy="792162"/>
          </a:xfrm>
        </p:spPr>
        <p:txBody>
          <a:bodyPr/>
          <a:lstStyle/>
          <a:p>
            <a:pPr algn="ctr" eaLnBrk="1" hangingPunct="1"/>
            <a:r>
              <a:rPr lang="en-US" dirty="0">
                <a:latin typeface="Arial" panose="020B0604020202020204" pitchFamily="34" charset="0"/>
                <a:cs typeface="Arial" panose="020B0604020202020204" pitchFamily="34" charset="0"/>
              </a:rPr>
              <a:t>Prescription Drug Abuse Timeline, (cont’d)</a:t>
            </a:r>
          </a:p>
        </p:txBody>
      </p:sp>
      <p:sp>
        <p:nvSpPr>
          <p:cNvPr id="16388" name="Content Placeholder 1"/>
          <p:cNvSpPr>
            <a:spLocks noGrp="1"/>
          </p:cNvSpPr>
          <p:nvPr>
            <p:ph idx="1"/>
          </p:nvPr>
        </p:nvSpPr>
        <p:spPr>
          <a:xfrm>
            <a:off x="1676400" y="1946275"/>
            <a:ext cx="6229927" cy="2869246"/>
          </a:xfrm>
        </p:spPr>
        <p:txBody>
          <a:bodyPr/>
          <a:lstStyle/>
          <a:p>
            <a:pPr algn="ctr" eaLnBrk="1" hangingPunct="1">
              <a:buFont typeface="Wingdings 3" pitchFamily="18" charset="2"/>
              <a:buNone/>
            </a:pPr>
            <a:endParaRPr lang="en-US" sz="2000" dirty="0">
              <a:latin typeface="Arial" panose="020B0604020202020204" pitchFamily="34" charset="0"/>
              <a:cs typeface="Arial" panose="020B0604020202020204" pitchFamily="34" charset="0"/>
            </a:endParaRPr>
          </a:p>
          <a:p>
            <a:pPr algn="ctr" eaLnBrk="1" hangingPunct="1">
              <a:buFont typeface="Wingdings 3" pitchFamily="18" charset="2"/>
              <a:buNone/>
            </a:pPr>
            <a:r>
              <a:rPr lang="en-US" sz="7200" b="1" dirty="0">
                <a:latin typeface="Arial" panose="020B0604020202020204" pitchFamily="34" charset="0"/>
                <a:cs typeface="Arial" panose="020B0604020202020204" pitchFamily="34" charset="0"/>
              </a:rPr>
              <a:t>1950 – 2000</a:t>
            </a:r>
          </a:p>
        </p:txBody>
      </p:sp>
      <p:pic>
        <p:nvPicPr>
          <p:cNvPr id="11266" name="Picture 5" descr="Console television"/>
          <p:cNvPicPr>
            <a:picLocks noChangeAspect="1"/>
          </p:cNvPicPr>
          <p:nvPr/>
        </p:nvPicPr>
        <p:blipFill>
          <a:blip r:embed="rId2" cstate="screen"/>
          <a:srcRect/>
          <a:stretch>
            <a:fillRect/>
          </a:stretch>
        </p:blipFill>
        <p:spPr bwMode="auto">
          <a:xfrm>
            <a:off x="0" y="1447800"/>
            <a:ext cx="1676400" cy="2362200"/>
          </a:xfrm>
          <a:prstGeom prst="rect">
            <a:avLst/>
          </a:prstGeom>
          <a:ln>
            <a:noFill/>
          </a:ln>
          <a:effectLst>
            <a:softEdge rad="112500"/>
          </a:effectLst>
        </p:spPr>
      </p:pic>
      <p:pic>
        <p:nvPicPr>
          <p:cNvPr id="11267" name="Picture 6" descr="sketch of 60's peace protester"/>
          <p:cNvPicPr>
            <a:picLocks noChangeAspect="1"/>
          </p:cNvPicPr>
          <p:nvPr/>
        </p:nvPicPr>
        <p:blipFill>
          <a:blip r:embed="rId3" cstate="screen"/>
          <a:srcRect/>
          <a:stretch>
            <a:fillRect/>
          </a:stretch>
        </p:blipFill>
        <p:spPr bwMode="auto">
          <a:xfrm>
            <a:off x="7477125" y="1356360"/>
            <a:ext cx="1666875" cy="2743200"/>
          </a:xfrm>
          <a:prstGeom prst="rect">
            <a:avLst/>
          </a:prstGeom>
          <a:ln>
            <a:noFill/>
          </a:ln>
          <a:effectLst>
            <a:softEdge rad="112500"/>
          </a:effectLst>
        </p:spPr>
      </p:pic>
      <p:pic>
        <p:nvPicPr>
          <p:cNvPr id="11270" name="Picture 7" descr="Ronald_Reagan"/>
          <p:cNvPicPr>
            <a:picLocks noChangeAspect="1"/>
          </p:cNvPicPr>
          <p:nvPr/>
        </p:nvPicPr>
        <p:blipFill>
          <a:blip r:embed="rId4" cstate="screen"/>
          <a:srcRect/>
          <a:stretch>
            <a:fillRect/>
          </a:stretch>
        </p:blipFill>
        <p:spPr bwMode="auto">
          <a:xfrm>
            <a:off x="0" y="4297362"/>
            <a:ext cx="1381125" cy="1676400"/>
          </a:xfrm>
          <a:prstGeom prst="rect">
            <a:avLst/>
          </a:prstGeom>
          <a:ln>
            <a:noFill/>
          </a:ln>
          <a:effectLst>
            <a:softEdge rad="112500"/>
          </a:effectLst>
        </p:spPr>
      </p:pic>
      <p:pic>
        <p:nvPicPr>
          <p:cNvPr id="16391" name="Picture 8" descr="Image of world and connected computers"/>
          <p:cNvPicPr>
            <a:picLocks noChangeAspect="1"/>
          </p:cNvPicPr>
          <p:nvPr/>
        </p:nvPicPr>
        <p:blipFill>
          <a:blip r:embed="rId5" cstate="print"/>
          <a:srcRect/>
          <a:stretch>
            <a:fillRect/>
          </a:stretch>
        </p:blipFill>
        <p:spPr bwMode="auto">
          <a:xfrm>
            <a:off x="6985000" y="4160838"/>
            <a:ext cx="2159000" cy="1943100"/>
          </a:xfrm>
          <a:prstGeom prst="rect">
            <a:avLst/>
          </a:prstGeom>
          <a:noFill/>
          <a:ln w="9525">
            <a:noFill/>
            <a:miter lim="800000"/>
            <a:headEnd/>
            <a:tailEnd/>
          </a:ln>
        </p:spPr>
      </p:pic>
      <p:sp>
        <p:nvSpPr>
          <p:cNvPr id="10" name="Right Arrow 9" descr="right arrow"/>
          <p:cNvSpPr/>
          <p:nvPr/>
        </p:nvSpPr>
        <p:spPr>
          <a:xfrm>
            <a:off x="8519160" y="6019800"/>
            <a:ext cx="533400" cy="228600"/>
          </a:xfrm>
          <a:prstGeom prst="rightArrow">
            <a:avLst/>
          </a:prstGeom>
          <a:ln/>
        </p:spPr>
        <p:style>
          <a:lnRef idx="0">
            <a:schemeClr val="accent4"/>
          </a:lnRef>
          <a:fillRef idx="3">
            <a:schemeClr val="accent4"/>
          </a:fillRef>
          <a:effectRef idx="3">
            <a:schemeClr val="accent4"/>
          </a:effectRef>
          <a:fontRef idx="minor">
            <a:schemeClr val="lt1"/>
          </a:fontRef>
        </p:style>
        <p:txBody>
          <a:bodyPr anchor="ctr"/>
          <a:lstStyle/>
          <a:p>
            <a:pPr algn="ctr" eaLnBrk="0" hangingPunct="0">
              <a:defRPr/>
            </a:pPr>
            <a:endParaRPr lang="en-US"/>
          </a:p>
        </p:txBody>
      </p:sp>
      <p:sp>
        <p:nvSpPr>
          <p:cNvPr id="9" name="Slide Number Placeholder 8"/>
          <p:cNvSpPr>
            <a:spLocks noGrp="1"/>
          </p:cNvSpPr>
          <p:nvPr>
            <p:ph type="sldNum" sz="quarter" idx="10"/>
          </p:nvPr>
        </p:nvSpPr>
        <p:spPr/>
        <p:txBody>
          <a:bodyPr/>
          <a:lstStyle/>
          <a:p>
            <a:pPr>
              <a:defRPr/>
            </a:pPr>
            <a:fld id="{68999945-889D-45D9-87EE-57E6800DE55D}" type="slidenum">
              <a:rPr lang="en-US" smtClean="0"/>
              <a:pPr>
                <a:defRPr/>
              </a:pPr>
              <a:t>11</a:t>
            </a:fld>
            <a:endParaRPr lang="en-US" dirty="0">
              <a:latin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Phone in text mode"/>
          <p:cNvPicPr>
            <a:picLocks noChangeAspect="1"/>
          </p:cNvPicPr>
          <p:nvPr/>
        </p:nvPicPr>
        <p:blipFill>
          <a:blip r:embed="rId2" cstate="screen"/>
          <a:srcRect/>
          <a:stretch>
            <a:fillRect/>
          </a:stretch>
        </p:blipFill>
        <p:spPr bwMode="auto">
          <a:xfrm>
            <a:off x="7191375" y="4153535"/>
            <a:ext cx="1905000" cy="2057400"/>
          </a:xfrm>
          <a:prstGeom prst="rect">
            <a:avLst/>
          </a:prstGeom>
          <a:ln>
            <a:noFill/>
          </a:ln>
          <a:effectLst>
            <a:softEdge rad="112500"/>
          </a:effectLst>
        </p:spPr>
      </p:pic>
      <p:sp>
        <p:nvSpPr>
          <p:cNvPr id="17411" name="Content Placeholder 1"/>
          <p:cNvSpPr>
            <a:spLocks noGrp="1"/>
          </p:cNvSpPr>
          <p:nvPr>
            <p:ph idx="1"/>
          </p:nvPr>
        </p:nvSpPr>
        <p:spPr>
          <a:xfrm>
            <a:off x="1495136" y="3363364"/>
            <a:ext cx="5999163" cy="1347470"/>
          </a:xfrm>
        </p:spPr>
        <p:txBody>
          <a:bodyPr/>
          <a:lstStyle/>
          <a:p>
            <a:pPr algn="ctr" eaLnBrk="1" hangingPunct="1">
              <a:buFont typeface="Wingdings 3" pitchFamily="18" charset="2"/>
              <a:buNone/>
            </a:pPr>
            <a:r>
              <a:rPr lang="en-US" sz="7200" b="1" dirty="0">
                <a:latin typeface="Arial" panose="020B0604020202020204" pitchFamily="34" charset="0"/>
                <a:cs typeface="Arial" panose="020B0604020202020204" pitchFamily="34" charset="0"/>
              </a:rPr>
              <a:t>2000 – 2011</a:t>
            </a:r>
          </a:p>
          <a:p>
            <a:pPr algn="ctr" eaLnBrk="1" hangingPunct="1">
              <a:buFont typeface="Wingdings 3" pitchFamily="18" charset="2"/>
              <a:buNone/>
            </a:pPr>
            <a:endParaRPr lang="en-US" dirty="0">
              <a:latin typeface="Arial" panose="020B0604020202020204" pitchFamily="34" charset="0"/>
              <a:cs typeface="Arial" panose="020B0604020202020204" pitchFamily="34" charset="0"/>
            </a:endParaRPr>
          </a:p>
          <a:p>
            <a:pPr eaLnBrk="1" hangingPunct="1">
              <a:buFont typeface="Wingdings 3" pitchFamily="18" charset="2"/>
              <a:buNone/>
            </a:pPr>
            <a:endParaRPr lang="en-US" dirty="0">
              <a:latin typeface="Arial" panose="020B0604020202020204" pitchFamily="34" charset="0"/>
              <a:cs typeface="Arial" panose="020B0604020202020204" pitchFamily="34" charset="0"/>
            </a:endParaRPr>
          </a:p>
        </p:txBody>
      </p:sp>
      <p:sp>
        <p:nvSpPr>
          <p:cNvPr id="17412" name="Title 2"/>
          <p:cNvSpPr>
            <a:spLocks noGrp="1"/>
          </p:cNvSpPr>
          <p:nvPr>
            <p:ph type="title"/>
          </p:nvPr>
        </p:nvSpPr>
        <p:spPr>
          <a:xfrm>
            <a:off x="457200" y="762000"/>
            <a:ext cx="8229600" cy="792163"/>
          </a:xfrm>
        </p:spPr>
        <p:txBody>
          <a:bodyPr/>
          <a:lstStyle/>
          <a:p>
            <a:pPr algn="ctr" eaLnBrk="1" hangingPunct="1"/>
            <a:r>
              <a:rPr lang="en-US" dirty="0">
                <a:latin typeface="Arial" panose="020B0604020202020204" pitchFamily="34" charset="0"/>
                <a:cs typeface="Arial" panose="020B0604020202020204" pitchFamily="34" charset="0"/>
              </a:rPr>
              <a:t>Prescription Drug Abuse Timeline, (cont’d)</a:t>
            </a:r>
          </a:p>
        </p:txBody>
      </p:sp>
      <p:pic>
        <p:nvPicPr>
          <p:cNvPr id="12293" name="Picture 7" descr="Pills"/>
          <p:cNvPicPr>
            <a:picLocks noChangeAspect="1"/>
          </p:cNvPicPr>
          <p:nvPr/>
        </p:nvPicPr>
        <p:blipFill>
          <a:blip r:embed="rId3" cstate="screen"/>
          <a:srcRect/>
          <a:stretch>
            <a:fillRect/>
          </a:stretch>
        </p:blipFill>
        <p:spPr bwMode="auto">
          <a:xfrm>
            <a:off x="0" y="4708525"/>
            <a:ext cx="2057400" cy="1516063"/>
          </a:xfrm>
          <a:prstGeom prst="rect">
            <a:avLst/>
          </a:prstGeom>
          <a:ln>
            <a:noFill/>
          </a:ln>
          <a:effectLst>
            <a:softEdge rad="112500"/>
          </a:effectLst>
        </p:spPr>
      </p:pic>
      <p:pic>
        <p:nvPicPr>
          <p:cNvPr id="12294" name="Picture 8" descr="pill bottle"/>
          <p:cNvPicPr>
            <a:picLocks noChangeAspect="1"/>
          </p:cNvPicPr>
          <p:nvPr/>
        </p:nvPicPr>
        <p:blipFill>
          <a:blip r:embed="rId4" cstate="screen"/>
          <a:srcRect/>
          <a:stretch>
            <a:fillRect/>
          </a:stretch>
        </p:blipFill>
        <p:spPr bwMode="auto">
          <a:xfrm>
            <a:off x="0" y="1249680"/>
            <a:ext cx="1287463" cy="2381250"/>
          </a:xfrm>
          <a:prstGeom prst="rect">
            <a:avLst/>
          </a:prstGeom>
          <a:ln>
            <a:noFill/>
          </a:ln>
          <a:effectLst>
            <a:softEdge rad="112500"/>
          </a:effectLst>
        </p:spPr>
      </p:pic>
      <p:pic>
        <p:nvPicPr>
          <p:cNvPr id="12295" name="Picture 13" descr="red pills, $20 bill rolled in bottle"/>
          <p:cNvPicPr>
            <a:picLocks noChangeAspect="1"/>
          </p:cNvPicPr>
          <p:nvPr/>
        </p:nvPicPr>
        <p:blipFill>
          <a:blip r:embed="rId5" cstate="screen"/>
          <a:srcRect/>
          <a:stretch>
            <a:fillRect/>
          </a:stretch>
        </p:blipFill>
        <p:spPr bwMode="auto">
          <a:xfrm>
            <a:off x="7143750" y="1675765"/>
            <a:ext cx="2000250" cy="1619250"/>
          </a:xfrm>
          <a:prstGeom prst="rect">
            <a:avLst/>
          </a:prstGeom>
          <a:ln>
            <a:noFill/>
          </a:ln>
          <a:effectLst>
            <a:softEdge rad="112500"/>
          </a:effectLst>
        </p:spPr>
      </p:pic>
      <p:pic>
        <p:nvPicPr>
          <p:cNvPr id="12296" name="Picture 12" descr="Phone plug"/>
          <p:cNvPicPr>
            <a:picLocks noChangeAspect="1"/>
          </p:cNvPicPr>
          <p:nvPr/>
        </p:nvPicPr>
        <p:blipFill>
          <a:blip r:embed="rId6" cstate="screen"/>
          <a:srcRect/>
          <a:stretch>
            <a:fillRect/>
          </a:stretch>
        </p:blipFill>
        <p:spPr bwMode="auto">
          <a:xfrm>
            <a:off x="1050925" y="2187893"/>
            <a:ext cx="1752600" cy="1387475"/>
          </a:xfrm>
          <a:prstGeom prst="rect">
            <a:avLst/>
          </a:prstGeom>
          <a:ln>
            <a:noFill/>
          </a:ln>
          <a:effectLst>
            <a:softEdge rad="112500"/>
          </a:effectLst>
        </p:spPr>
      </p:pic>
      <p:sp>
        <p:nvSpPr>
          <p:cNvPr id="11" name="Slide Number Placeholder 10"/>
          <p:cNvSpPr>
            <a:spLocks noGrp="1"/>
          </p:cNvSpPr>
          <p:nvPr>
            <p:ph type="sldNum" sz="quarter" idx="10"/>
          </p:nvPr>
        </p:nvSpPr>
        <p:spPr/>
        <p:txBody>
          <a:bodyPr/>
          <a:lstStyle/>
          <a:p>
            <a:pPr>
              <a:defRPr/>
            </a:pPr>
            <a:fld id="{1A43E08D-C812-4E17-AD00-08869137BDB2}" type="slidenum">
              <a:rPr lang="en-US" smtClean="0"/>
              <a:pPr>
                <a:defRPr/>
              </a:pPr>
              <a:t>12</a:t>
            </a:fld>
            <a:endParaRPr lang="en-US" dirty="0">
              <a:latin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5" descr="Commonly abused drugs: Dexedrine and two sizes of Adderall"/>
          <p:cNvPicPr>
            <a:picLocks noGrp="1" noChangeAspect="1"/>
          </p:cNvPicPr>
          <p:nvPr>
            <p:ph idx="1"/>
          </p:nvPr>
        </p:nvPicPr>
        <p:blipFill>
          <a:blip r:embed="rId2" cstate="print"/>
          <a:srcRect/>
          <a:stretch>
            <a:fillRect/>
          </a:stretch>
        </p:blipFill>
        <p:spPr>
          <a:xfrm>
            <a:off x="945573" y="1433513"/>
            <a:ext cx="7086600" cy="4814887"/>
          </a:xfrm>
        </p:spPr>
      </p:pic>
      <p:sp>
        <p:nvSpPr>
          <p:cNvPr id="18435" name="Title 2"/>
          <p:cNvSpPr>
            <a:spLocks noGrp="1"/>
          </p:cNvSpPr>
          <p:nvPr>
            <p:ph type="title"/>
          </p:nvPr>
        </p:nvSpPr>
        <p:spPr>
          <a:xfrm>
            <a:off x="457200" y="735013"/>
            <a:ext cx="8229600" cy="792162"/>
          </a:xfrm>
        </p:spPr>
        <p:txBody>
          <a:bodyPr/>
          <a:lstStyle/>
          <a:p>
            <a:pPr algn="ctr" eaLnBrk="1" hangingPunct="1"/>
            <a:r>
              <a:rPr lang="en-US" dirty="0">
                <a:latin typeface="Arial" panose="020B0604020202020204" pitchFamily="34" charset="0"/>
                <a:cs typeface="Arial" panose="020B0604020202020204" pitchFamily="34" charset="0"/>
              </a:rPr>
              <a:t>Stimulants</a:t>
            </a:r>
          </a:p>
        </p:txBody>
      </p:sp>
      <p:sp>
        <p:nvSpPr>
          <p:cNvPr id="5" name="Slide Number Placeholder 4"/>
          <p:cNvSpPr>
            <a:spLocks noGrp="1"/>
          </p:cNvSpPr>
          <p:nvPr>
            <p:ph type="sldNum" sz="quarter" idx="10"/>
          </p:nvPr>
        </p:nvSpPr>
        <p:spPr/>
        <p:txBody>
          <a:bodyPr/>
          <a:lstStyle/>
          <a:p>
            <a:pPr>
              <a:defRPr/>
            </a:pPr>
            <a:fld id="{A68A2BD6-BD6B-477D-8E68-A697B1AFB6B9}" type="slidenum">
              <a:rPr lang="en-US" smtClean="0"/>
              <a:pPr>
                <a:defRPr/>
              </a:pPr>
              <a:t>13</a:t>
            </a:fld>
            <a:endParaRPr lang="en-US" dirty="0">
              <a:latin typeface="Arial" charset="0"/>
            </a:endParaRPr>
          </a:p>
        </p:txBody>
      </p:sp>
      <p:sp>
        <p:nvSpPr>
          <p:cNvPr id="6" name="Right Arrow 5" descr="right arrow"/>
          <p:cNvSpPr/>
          <p:nvPr/>
        </p:nvSpPr>
        <p:spPr>
          <a:xfrm>
            <a:off x="8509924" y="6019800"/>
            <a:ext cx="533400" cy="228600"/>
          </a:xfrm>
          <a:prstGeom prst="rightArrow">
            <a:avLst/>
          </a:prstGeom>
          <a:ln/>
        </p:spPr>
        <p:style>
          <a:lnRef idx="0">
            <a:schemeClr val="accent4"/>
          </a:lnRef>
          <a:fillRef idx="3">
            <a:schemeClr val="accent4"/>
          </a:fillRef>
          <a:effectRef idx="3">
            <a:schemeClr val="accent4"/>
          </a:effectRef>
          <a:fontRef idx="minor">
            <a:schemeClr val="lt1"/>
          </a:fontRef>
        </p:style>
        <p:txBody>
          <a:bodyPr anchor="ctr"/>
          <a:lstStyle/>
          <a:p>
            <a:pPr algn="ctr" eaLnBrk="0" hangingPunct="0">
              <a:defRPr/>
            </a:pP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Content Placeholder 6" descr="Commonly abused drugs: Ritalin and Concerta"/>
          <p:cNvPicPr>
            <a:picLocks noGrp="1" noChangeAspect="1"/>
          </p:cNvPicPr>
          <p:nvPr>
            <p:ph idx="1"/>
          </p:nvPr>
        </p:nvPicPr>
        <p:blipFill>
          <a:blip r:embed="rId2" cstate="print"/>
          <a:srcRect/>
          <a:stretch>
            <a:fillRect/>
          </a:stretch>
        </p:blipFill>
        <p:spPr>
          <a:xfrm>
            <a:off x="1028700" y="1436688"/>
            <a:ext cx="7086600" cy="4814887"/>
          </a:xfrm>
        </p:spPr>
      </p:pic>
      <p:sp>
        <p:nvSpPr>
          <p:cNvPr id="19459" name="Title 2"/>
          <p:cNvSpPr>
            <a:spLocks noGrp="1"/>
          </p:cNvSpPr>
          <p:nvPr>
            <p:ph type="title"/>
          </p:nvPr>
        </p:nvSpPr>
        <p:spPr>
          <a:xfrm>
            <a:off x="457200" y="750888"/>
            <a:ext cx="8229600" cy="792162"/>
          </a:xfrm>
        </p:spPr>
        <p:txBody>
          <a:bodyPr/>
          <a:lstStyle/>
          <a:p>
            <a:pPr algn="ctr" eaLnBrk="1" hangingPunct="1"/>
            <a:r>
              <a:rPr lang="en-US" dirty="0">
                <a:latin typeface="Arial" panose="020B0604020202020204" pitchFamily="34" charset="0"/>
                <a:cs typeface="Arial" panose="020B0604020202020204" pitchFamily="34" charset="0"/>
              </a:rPr>
              <a:t>Stimulants, (cont’d)</a:t>
            </a:r>
          </a:p>
        </p:txBody>
      </p:sp>
      <p:sp>
        <p:nvSpPr>
          <p:cNvPr id="5" name="Slide Number Placeholder 4"/>
          <p:cNvSpPr>
            <a:spLocks noGrp="1"/>
          </p:cNvSpPr>
          <p:nvPr>
            <p:ph type="sldNum" sz="quarter" idx="10"/>
          </p:nvPr>
        </p:nvSpPr>
        <p:spPr/>
        <p:txBody>
          <a:bodyPr/>
          <a:lstStyle/>
          <a:p>
            <a:pPr>
              <a:defRPr/>
            </a:pPr>
            <a:fld id="{6E5EC0B6-6E4B-4F09-8519-F4766A7617A0}" type="slidenum">
              <a:rPr lang="en-US" smtClean="0"/>
              <a:pPr>
                <a:defRPr/>
              </a:pPr>
              <a:t>14</a:t>
            </a:fld>
            <a:endParaRPr lang="en-US" dirty="0">
              <a:latin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Content Placeholder 5" descr="Phenobarbital, Seconal, Nembutal, and Mebaral"/>
          <p:cNvPicPr>
            <a:picLocks noGrp="1" noChangeAspect="1"/>
          </p:cNvPicPr>
          <p:nvPr>
            <p:ph idx="1"/>
          </p:nvPr>
        </p:nvPicPr>
        <p:blipFill>
          <a:blip r:embed="rId2" cstate="print"/>
          <a:srcRect/>
          <a:stretch>
            <a:fillRect/>
          </a:stretch>
        </p:blipFill>
        <p:spPr>
          <a:xfrm>
            <a:off x="1028700" y="1425575"/>
            <a:ext cx="7086600" cy="4816475"/>
          </a:xfrm>
        </p:spPr>
      </p:pic>
      <p:sp>
        <p:nvSpPr>
          <p:cNvPr id="20483" name="Title 2"/>
          <p:cNvSpPr>
            <a:spLocks noGrp="1"/>
          </p:cNvSpPr>
          <p:nvPr>
            <p:ph type="title"/>
          </p:nvPr>
        </p:nvSpPr>
        <p:spPr>
          <a:xfrm>
            <a:off x="457200" y="750888"/>
            <a:ext cx="8229600" cy="792162"/>
          </a:xfrm>
        </p:spPr>
        <p:txBody>
          <a:bodyPr/>
          <a:lstStyle/>
          <a:p>
            <a:pPr algn="ctr" eaLnBrk="1" hangingPunct="1"/>
            <a:r>
              <a:rPr lang="en-US" dirty="0">
                <a:latin typeface="Arial" panose="020B0604020202020204" pitchFamily="34" charset="0"/>
                <a:cs typeface="Arial" panose="020B0604020202020204" pitchFamily="34" charset="0"/>
              </a:rPr>
              <a:t>CNS Depressants (Barbiturate)</a:t>
            </a:r>
          </a:p>
        </p:txBody>
      </p:sp>
      <p:sp>
        <p:nvSpPr>
          <p:cNvPr id="5" name="Slide Number Placeholder 4"/>
          <p:cNvSpPr>
            <a:spLocks noGrp="1"/>
          </p:cNvSpPr>
          <p:nvPr>
            <p:ph type="sldNum" sz="quarter" idx="10"/>
          </p:nvPr>
        </p:nvSpPr>
        <p:spPr/>
        <p:txBody>
          <a:bodyPr/>
          <a:lstStyle/>
          <a:p>
            <a:pPr>
              <a:defRPr/>
            </a:pPr>
            <a:fld id="{36F57BCC-59B6-4F0F-9479-C57CC7ACDAC7}" type="slidenum">
              <a:rPr lang="en-US" smtClean="0"/>
              <a:pPr>
                <a:defRPr/>
              </a:pPr>
              <a:t>15</a:t>
            </a:fld>
            <a:endParaRPr lang="en-US" dirty="0">
              <a:latin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Content Placeholder 5" descr="Valium (in two sizes) and Xanax"/>
          <p:cNvPicPr>
            <a:picLocks noGrp="1" noChangeAspect="1"/>
          </p:cNvPicPr>
          <p:nvPr>
            <p:ph idx="1"/>
          </p:nvPr>
        </p:nvPicPr>
        <p:blipFill>
          <a:blip r:embed="rId2" cstate="print"/>
          <a:srcRect/>
          <a:stretch>
            <a:fillRect/>
          </a:stretch>
        </p:blipFill>
        <p:spPr>
          <a:xfrm>
            <a:off x="1028700" y="1427163"/>
            <a:ext cx="7086600" cy="4814887"/>
          </a:xfrm>
        </p:spPr>
      </p:pic>
      <p:sp>
        <p:nvSpPr>
          <p:cNvPr id="21507" name="Title 2"/>
          <p:cNvSpPr>
            <a:spLocks noGrp="1"/>
          </p:cNvSpPr>
          <p:nvPr>
            <p:ph type="title"/>
          </p:nvPr>
        </p:nvSpPr>
        <p:spPr>
          <a:xfrm>
            <a:off x="457200" y="720725"/>
            <a:ext cx="8229600" cy="792163"/>
          </a:xfrm>
        </p:spPr>
        <p:txBody>
          <a:bodyPr/>
          <a:lstStyle/>
          <a:p>
            <a:pPr algn="ctr" eaLnBrk="1" hangingPunct="1"/>
            <a:r>
              <a:rPr lang="en-US" dirty="0">
                <a:latin typeface="Arial" panose="020B0604020202020204" pitchFamily="34" charset="0"/>
                <a:cs typeface="Arial" panose="020B0604020202020204" pitchFamily="34" charset="0"/>
              </a:rPr>
              <a:t>CNS Depressant (Benzodiazepine)</a:t>
            </a:r>
          </a:p>
        </p:txBody>
      </p:sp>
      <p:sp>
        <p:nvSpPr>
          <p:cNvPr id="5" name="Slide Number Placeholder 4"/>
          <p:cNvSpPr>
            <a:spLocks noGrp="1"/>
          </p:cNvSpPr>
          <p:nvPr>
            <p:ph type="sldNum" sz="quarter" idx="10"/>
          </p:nvPr>
        </p:nvSpPr>
        <p:spPr/>
        <p:txBody>
          <a:bodyPr/>
          <a:lstStyle/>
          <a:p>
            <a:pPr>
              <a:defRPr/>
            </a:pPr>
            <a:fld id="{6426BA24-9A23-4A10-AD99-56A467408D35}" type="slidenum">
              <a:rPr lang="en-US" smtClean="0"/>
              <a:pPr>
                <a:defRPr/>
              </a:pPr>
              <a:t>16</a:t>
            </a:fld>
            <a:endParaRPr lang="en-US" dirty="0">
              <a:latin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Content Placeholder 5" descr="Ambien (in two dose sizes), Sonata, and Lunesta"/>
          <p:cNvPicPr>
            <a:picLocks noGrp="1" noChangeAspect="1"/>
          </p:cNvPicPr>
          <p:nvPr>
            <p:ph idx="1"/>
          </p:nvPr>
        </p:nvPicPr>
        <p:blipFill>
          <a:blip r:embed="rId2" cstate="print"/>
          <a:srcRect/>
          <a:stretch>
            <a:fillRect/>
          </a:stretch>
        </p:blipFill>
        <p:spPr>
          <a:xfrm>
            <a:off x="1028700" y="1428750"/>
            <a:ext cx="7086600" cy="4816475"/>
          </a:xfrm>
        </p:spPr>
      </p:pic>
      <p:sp>
        <p:nvSpPr>
          <p:cNvPr id="22531" name="Title 2"/>
          <p:cNvSpPr>
            <a:spLocks noGrp="1"/>
          </p:cNvSpPr>
          <p:nvPr>
            <p:ph type="title"/>
          </p:nvPr>
        </p:nvSpPr>
        <p:spPr>
          <a:xfrm>
            <a:off x="457200" y="766763"/>
            <a:ext cx="8229600" cy="792162"/>
          </a:xfrm>
        </p:spPr>
        <p:txBody>
          <a:bodyPr/>
          <a:lstStyle/>
          <a:p>
            <a:pPr algn="ctr" eaLnBrk="1" hangingPunct="1"/>
            <a:r>
              <a:rPr lang="en-US" dirty="0">
                <a:latin typeface="Arial" panose="020B0604020202020204" pitchFamily="34" charset="0"/>
                <a:cs typeface="Arial" panose="020B0604020202020204" pitchFamily="34" charset="0"/>
              </a:rPr>
              <a:t>CNS Depressant (Sleep Aids)</a:t>
            </a:r>
          </a:p>
        </p:txBody>
      </p:sp>
      <p:sp>
        <p:nvSpPr>
          <p:cNvPr id="5" name="Slide Number Placeholder 4"/>
          <p:cNvSpPr>
            <a:spLocks noGrp="1"/>
          </p:cNvSpPr>
          <p:nvPr>
            <p:ph type="sldNum" sz="quarter" idx="10"/>
          </p:nvPr>
        </p:nvSpPr>
        <p:spPr/>
        <p:txBody>
          <a:bodyPr/>
          <a:lstStyle/>
          <a:p>
            <a:pPr>
              <a:defRPr/>
            </a:pPr>
            <a:fld id="{9DF4D8E8-0FB9-4120-96D1-9FE9659C7FB4}" type="slidenum">
              <a:rPr lang="en-US" smtClean="0"/>
              <a:pPr>
                <a:defRPr/>
              </a:pPr>
              <a:t>17</a:t>
            </a:fld>
            <a:endParaRPr lang="en-US" dirty="0">
              <a:latin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ontent Placeholder 5" descr="Codeine, Morphine Sulfate, Oramorph, and Avinza"/>
          <p:cNvPicPr>
            <a:picLocks noGrp="1" noChangeAspect="1"/>
          </p:cNvPicPr>
          <p:nvPr>
            <p:ph idx="1"/>
          </p:nvPr>
        </p:nvPicPr>
        <p:blipFill>
          <a:blip r:embed="rId2" cstate="print"/>
          <a:srcRect/>
          <a:stretch>
            <a:fillRect/>
          </a:stretch>
        </p:blipFill>
        <p:spPr>
          <a:xfrm>
            <a:off x="1028700" y="1430338"/>
            <a:ext cx="7086600" cy="4814887"/>
          </a:xfrm>
        </p:spPr>
      </p:pic>
      <p:sp>
        <p:nvSpPr>
          <p:cNvPr id="23555" name="Title 2"/>
          <p:cNvSpPr>
            <a:spLocks noGrp="1"/>
          </p:cNvSpPr>
          <p:nvPr>
            <p:ph type="title"/>
          </p:nvPr>
        </p:nvSpPr>
        <p:spPr>
          <a:xfrm>
            <a:off x="457200" y="766763"/>
            <a:ext cx="8229600" cy="792162"/>
          </a:xfrm>
        </p:spPr>
        <p:txBody>
          <a:bodyPr/>
          <a:lstStyle/>
          <a:p>
            <a:pPr algn="ctr" eaLnBrk="1" hangingPunct="1"/>
            <a:r>
              <a:rPr lang="en-US" dirty="0">
                <a:latin typeface="Arial" panose="020B0604020202020204" pitchFamily="34" charset="0"/>
                <a:cs typeface="Arial" panose="020B0604020202020204" pitchFamily="34" charset="0"/>
              </a:rPr>
              <a:t>Opioids</a:t>
            </a:r>
          </a:p>
        </p:txBody>
      </p:sp>
      <p:sp>
        <p:nvSpPr>
          <p:cNvPr id="5" name="Slide Number Placeholder 4"/>
          <p:cNvSpPr>
            <a:spLocks noGrp="1"/>
          </p:cNvSpPr>
          <p:nvPr>
            <p:ph type="sldNum" sz="quarter" idx="10"/>
          </p:nvPr>
        </p:nvSpPr>
        <p:spPr/>
        <p:txBody>
          <a:bodyPr/>
          <a:lstStyle/>
          <a:p>
            <a:pPr>
              <a:defRPr/>
            </a:pPr>
            <a:fld id="{7BBC9530-FEB0-4036-8850-A07DC709834B}" type="slidenum">
              <a:rPr lang="en-US" smtClean="0"/>
              <a:pPr>
                <a:defRPr/>
              </a:pPr>
              <a:t>18</a:t>
            </a:fld>
            <a:endParaRPr lang="en-US" dirty="0">
              <a:latin typeface="Arial" charset="0"/>
            </a:endParaRPr>
          </a:p>
        </p:txBody>
      </p:sp>
      <p:sp>
        <p:nvSpPr>
          <p:cNvPr id="6" name="Right Arrow 5" descr="right arrow"/>
          <p:cNvSpPr/>
          <p:nvPr/>
        </p:nvSpPr>
        <p:spPr>
          <a:xfrm>
            <a:off x="8519160" y="6033510"/>
            <a:ext cx="533400" cy="228600"/>
          </a:xfrm>
          <a:prstGeom prst="rightArrow">
            <a:avLst/>
          </a:prstGeom>
          <a:ln/>
        </p:spPr>
        <p:style>
          <a:lnRef idx="0">
            <a:schemeClr val="accent4"/>
          </a:lnRef>
          <a:fillRef idx="3">
            <a:schemeClr val="accent4"/>
          </a:fillRef>
          <a:effectRef idx="3">
            <a:schemeClr val="accent4"/>
          </a:effectRef>
          <a:fontRef idx="minor">
            <a:schemeClr val="lt1"/>
          </a:fontRef>
        </p:style>
        <p:txBody>
          <a:bodyPr anchor="ctr"/>
          <a:lstStyle/>
          <a:p>
            <a:pPr algn="ctr" eaLnBrk="0" hangingPunct="0">
              <a:defRPr/>
            </a:pP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2"/>
          <p:cNvSpPr>
            <a:spLocks noGrp="1"/>
          </p:cNvSpPr>
          <p:nvPr>
            <p:ph type="title"/>
          </p:nvPr>
        </p:nvSpPr>
        <p:spPr>
          <a:xfrm>
            <a:off x="457200" y="657225"/>
            <a:ext cx="8229600" cy="792163"/>
          </a:xfrm>
        </p:spPr>
        <p:txBody>
          <a:bodyPr/>
          <a:lstStyle/>
          <a:p>
            <a:pPr algn="ctr" eaLnBrk="1" hangingPunct="1"/>
            <a:r>
              <a:rPr lang="en-US" dirty="0">
                <a:latin typeface="Arial" panose="020B0604020202020204" pitchFamily="34" charset="0"/>
                <a:cs typeface="Arial" panose="020B0604020202020204" pitchFamily="34" charset="0"/>
              </a:rPr>
              <a:t>Opioids, (cont’d)</a:t>
            </a:r>
          </a:p>
        </p:txBody>
      </p:sp>
      <p:pic>
        <p:nvPicPr>
          <p:cNvPr id="24578" name="Content Placeholder 5" descr="OxyContin (in three dose sizes), Percocet, and Percodan"/>
          <p:cNvPicPr>
            <a:picLocks noGrp="1" noChangeAspect="1"/>
          </p:cNvPicPr>
          <p:nvPr>
            <p:ph idx="1"/>
          </p:nvPr>
        </p:nvPicPr>
        <p:blipFill>
          <a:blip r:embed="rId2" cstate="print"/>
          <a:srcRect/>
          <a:stretch>
            <a:fillRect/>
          </a:stretch>
        </p:blipFill>
        <p:spPr>
          <a:xfrm>
            <a:off x="1028700" y="1587357"/>
            <a:ext cx="7086600" cy="4814887"/>
          </a:xfrm>
        </p:spPr>
      </p:pic>
      <p:sp>
        <p:nvSpPr>
          <p:cNvPr id="6" name="Right Arrow 5" descr="right arrow"/>
          <p:cNvSpPr/>
          <p:nvPr/>
        </p:nvSpPr>
        <p:spPr>
          <a:xfrm>
            <a:off x="8519160" y="6019800"/>
            <a:ext cx="533400" cy="228600"/>
          </a:xfrm>
          <a:prstGeom prst="rightArrow">
            <a:avLst/>
          </a:prstGeom>
          <a:ln/>
        </p:spPr>
        <p:style>
          <a:lnRef idx="0">
            <a:schemeClr val="accent4"/>
          </a:lnRef>
          <a:fillRef idx="3">
            <a:schemeClr val="accent4"/>
          </a:fillRef>
          <a:effectRef idx="3">
            <a:schemeClr val="accent4"/>
          </a:effectRef>
          <a:fontRef idx="minor">
            <a:schemeClr val="lt1"/>
          </a:fontRef>
        </p:style>
        <p:txBody>
          <a:bodyPr anchor="ctr"/>
          <a:lstStyle/>
          <a:p>
            <a:pPr algn="ctr" eaLnBrk="0" hangingPunct="0">
              <a:defRPr/>
            </a:pPr>
            <a:endParaRPr lang="en-US"/>
          </a:p>
        </p:txBody>
      </p:sp>
      <p:sp>
        <p:nvSpPr>
          <p:cNvPr id="5" name="Slide Number Placeholder 4"/>
          <p:cNvSpPr>
            <a:spLocks noGrp="1"/>
          </p:cNvSpPr>
          <p:nvPr>
            <p:ph type="sldNum" sz="quarter" idx="10"/>
          </p:nvPr>
        </p:nvSpPr>
        <p:spPr/>
        <p:txBody>
          <a:bodyPr/>
          <a:lstStyle/>
          <a:p>
            <a:pPr>
              <a:defRPr/>
            </a:pPr>
            <a:fld id="{0FD2FCC6-AED1-40AD-8C98-1AEF6D1EBB16}" type="slidenum">
              <a:rPr lang="en-US" smtClean="0"/>
              <a:pPr>
                <a:defRPr/>
              </a:pPr>
              <a:t>19</a:t>
            </a:fld>
            <a:endParaRPr lang="en-US" dirty="0">
              <a:latin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a:xfrm>
            <a:off x="469900" y="793750"/>
            <a:ext cx="8229600" cy="590550"/>
          </a:xfrm>
        </p:spPr>
        <p:txBody>
          <a:bodyPr/>
          <a:lstStyle/>
          <a:p>
            <a:pPr eaLnBrk="1" hangingPunct="1"/>
            <a:r>
              <a:rPr lang="en-US" dirty="0">
                <a:latin typeface="Arial" panose="020B0604020202020204" pitchFamily="34" charset="0"/>
                <a:cs typeface="Arial" panose="020B0604020202020204" pitchFamily="34" charset="0"/>
              </a:rPr>
              <a:t>Learning Objectives</a:t>
            </a:r>
          </a:p>
        </p:txBody>
      </p:sp>
      <p:sp>
        <p:nvSpPr>
          <p:cNvPr id="7171" name="Content Placeholder 1"/>
          <p:cNvSpPr>
            <a:spLocks noGrp="1"/>
          </p:cNvSpPr>
          <p:nvPr>
            <p:ph idx="1"/>
          </p:nvPr>
        </p:nvSpPr>
        <p:spPr>
          <a:xfrm>
            <a:off x="469899" y="1438275"/>
            <a:ext cx="8600209" cy="4881563"/>
          </a:xfrm>
        </p:spPr>
        <p:txBody>
          <a:bodyPr/>
          <a:lstStyle/>
          <a:p>
            <a:pPr marL="0" indent="0" eaLnBrk="1" hangingPunct="1">
              <a:buNone/>
            </a:pPr>
            <a:r>
              <a:rPr lang="en-US" sz="2800" dirty="0">
                <a:latin typeface="Arial" panose="020B0604020202020204" pitchFamily="34" charset="0"/>
                <a:cs typeface="Arial" panose="020B0604020202020204" pitchFamily="34" charset="0"/>
              </a:rPr>
              <a:t>Participants will be able to:</a:t>
            </a:r>
          </a:p>
          <a:p>
            <a:pPr lvl="1"/>
            <a:r>
              <a:rPr lang="en-US" sz="2000" dirty="0">
                <a:latin typeface="Arial" panose="020B0604020202020204" pitchFamily="34" charset="0"/>
                <a:cs typeface="Arial" panose="020B0604020202020204" pitchFamily="34" charset="0"/>
              </a:rPr>
              <a:t>Associate the history of prescription drug use in America with the current trend of prescription drug abuse;</a:t>
            </a:r>
          </a:p>
          <a:p>
            <a:pPr lvl="1"/>
            <a:r>
              <a:rPr lang="en-US" sz="2000" dirty="0">
                <a:latin typeface="Arial" panose="020B0604020202020204" pitchFamily="34" charset="0"/>
                <a:cs typeface="Arial" panose="020B0604020202020204" pitchFamily="34" charset="0"/>
              </a:rPr>
              <a:t>Differentiate between the three most commonly abused types of prescription drugs;</a:t>
            </a:r>
          </a:p>
          <a:p>
            <a:pPr lvl="1"/>
            <a:r>
              <a:rPr lang="en-US" sz="2000" dirty="0">
                <a:latin typeface="Arial" panose="020B0604020202020204" pitchFamily="34" charset="0"/>
                <a:cs typeface="Arial" panose="020B0604020202020204" pitchFamily="34" charset="0"/>
              </a:rPr>
              <a:t>Identify common behaviors associated with prescription drug abuse;</a:t>
            </a:r>
          </a:p>
          <a:p>
            <a:pPr lvl="1"/>
            <a:r>
              <a:rPr lang="en-US" sz="2000" dirty="0">
                <a:latin typeface="Arial" panose="020B0604020202020204" pitchFamily="34" charset="0"/>
                <a:cs typeface="Arial" panose="020B0604020202020204" pitchFamily="34" charset="0"/>
              </a:rPr>
              <a:t>Discuss various modalities used for prescription drug abuse treatment;</a:t>
            </a:r>
          </a:p>
          <a:p>
            <a:pPr lvl="1"/>
            <a:r>
              <a:rPr lang="en-US" sz="2000" dirty="0">
                <a:latin typeface="Arial" panose="020B0604020202020204" pitchFamily="34" charset="0"/>
                <a:cs typeface="Arial" panose="020B0604020202020204" pitchFamily="34" charset="0"/>
              </a:rPr>
              <a:t>Discuss relevant laws and regulations related to the possession and use of prescription medications;</a:t>
            </a:r>
          </a:p>
          <a:p>
            <a:pPr lvl="1"/>
            <a:r>
              <a:rPr lang="en-US" sz="2000" dirty="0">
                <a:latin typeface="Arial" panose="020B0604020202020204" pitchFamily="34" charset="0"/>
                <a:cs typeface="Arial" panose="020B0604020202020204" pitchFamily="34" charset="0"/>
              </a:rPr>
              <a:t>Explain the essential elements of cross-system collaboration; and</a:t>
            </a:r>
          </a:p>
          <a:p>
            <a:pPr lvl="1"/>
            <a:r>
              <a:rPr lang="en-US" sz="2000" dirty="0">
                <a:latin typeface="Arial" panose="020B0604020202020204" pitchFamily="34" charset="0"/>
                <a:cs typeface="Arial" panose="020B0604020202020204" pitchFamily="34" charset="0"/>
              </a:rPr>
              <a:t>Demonstrate skills associated with Motivational Interviewing and the Stages of Change Model.</a:t>
            </a:r>
          </a:p>
        </p:txBody>
      </p:sp>
      <p:sp>
        <p:nvSpPr>
          <p:cNvPr id="5" name="Slide Number Placeholder 4"/>
          <p:cNvSpPr>
            <a:spLocks noGrp="1"/>
          </p:cNvSpPr>
          <p:nvPr>
            <p:ph type="sldNum" sz="quarter" idx="10"/>
          </p:nvPr>
        </p:nvSpPr>
        <p:spPr/>
        <p:txBody>
          <a:bodyPr/>
          <a:lstStyle/>
          <a:p>
            <a:pPr>
              <a:defRPr/>
            </a:pPr>
            <a:fld id="{DA6C2FC4-3B84-4933-8042-6F0FB9E5B169}"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Content Placeholder 5" descr="Vicodin, Lortab, and Lorcet"/>
          <p:cNvPicPr>
            <a:picLocks noGrp="1" noChangeAspect="1"/>
          </p:cNvPicPr>
          <p:nvPr>
            <p:ph idx="1"/>
          </p:nvPr>
        </p:nvPicPr>
        <p:blipFill>
          <a:blip r:embed="rId2" cstate="print"/>
          <a:srcRect/>
          <a:stretch>
            <a:fillRect/>
          </a:stretch>
        </p:blipFill>
        <p:spPr>
          <a:xfrm>
            <a:off x="1028700" y="1430338"/>
            <a:ext cx="7086600" cy="4814887"/>
          </a:xfrm>
        </p:spPr>
      </p:pic>
      <p:sp>
        <p:nvSpPr>
          <p:cNvPr id="25603" name="Title 2"/>
          <p:cNvSpPr>
            <a:spLocks noGrp="1"/>
          </p:cNvSpPr>
          <p:nvPr>
            <p:ph type="title"/>
          </p:nvPr>
        </p:nvSpPr>
        <p:spPr>
          <a:xfrm>
            <a:off x="457200" y="641350"/>
            <a:ext cx="8229600" cy="792163"/>
          </a:xfrm>
        </p:spPr>
        <p:txBody>
          <a:bodyPr/>
          <a:lstStyle/>
          <a:p>
            <a:pPr algn="ctr" eaLnBrk="1" hangingPunct="1"/>
            <a:r>
              <a:rPr lang="en-US" dirty="0">
                <a:latin typeface="Arial" panose="020B0604020202020204" pitchFamily="34" charset="0"/>
                <a:cs typeface="Arial" panose="020B0604020202020204" pitchFamily="34" charset="0"/>
              </a:rPr>
              <a:t>Opioids, (cont’d)</a:t>
            </a:r>
          </a:p>
        </p:txBody>
      </p:sp>
      <p:sp>
        <p:nvSpPr>
          <p:cNvPr id="5" name="Slide Number Placeholder 4"/>
          <p:cNvSpPr>
            <a:spLocks noGrp="1"/>
          </p:cNvSpPr>
          <p:nvPr>
            <p:ph type="sldNum" sz="quarter" idx="10"/>
          </p:nvPr>
        </p:nvSpPr>
        <p:spPr/>
        <p:txBody>
          <a:bodyPr/>
          <a:lstStyle/>
          <a:p>
            <a:pPr>
              <a:defRPr/>
            </a:pPr>
            <a:fld id="{325995D1-3D30-42B3-B14B-1841EE6D43AD}" type="slidenum">
              <a:rPr lang="en-US" smtClean="0"/>
              <a:pPr>
                <a:defRPr/>
              </a:pPr>
              <a:t>20</a:t>
            </a:fld>
            <a:endParaRPr lang="en-US" dirty="0">
              <a:latin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6B5D2-BCE6-46B1-8A8E-B325A69B44F8}"/>
              </a:ext>
            </a:extLst>
          </p:cNvPr>
          <p:cNvSpPr>
            <a:spLocks noGrp="1"/>
          </p:cNvSpPr>
          <p:nvPr>
            <p:ph type="title"/>
          </p:nvPr>
        </p:nvSpPr>
        <p:spPr>
          <a:xfrm>
            <a:off x="470647" y="-591671"/>
            <a:ext cx="8229600" cy="591671"/>
          </a:xfrm>
        </p:spPr>
        <p:txBody>
          <a:bodyPr vert="horz" wrap="square" lIns="91440" tIns="45720" rIns="91440" bIns="45720" numCol="1" anchor="b" anchorCtr="0" compatLnSpc="1">
            <a:prstTxWarp prst="textNoShape">
              <a:avLst/>
            </a:prstTxWarp>
          </a:bodyPr>
          <a:lstStyle/>
          <a:p>
            <a:r>
              <a:rPr lang="en-US" dirty="0">
                <a:latin typeface="Arial" panose="020B0604020202020204" pitchFamily="34" charset="0"/>
                <a:cs typeface="Arial" panose="020B0604020202020204" pitchFamily="34" charset="0"/>
              </a:rPr>
              <a:t>Status of State Prescription Drug Monitoring Programs (PDMPs)</a:t>
            </a:r>
          </a:p>
        </p:txBody>
      </p:sp>
      <p:pic>
        <p:nvPicPr>
          <p:cNvPr id="5" name="Picture 4" descr="Status of State Prescription Drug Monitoring Programs - map illustrating that all states but New Hampshire and Montana had monitoring programs as of 2015"/>
          <p:cNvPicPr/>
          <p:nvPr/>
        </p:nvPicPr>
        <p:blipFill>
          <a:blip r:embed="rId2">
            <a:extLst>
              <a:ext uri="{28A0092B-C50C-407E-A947-70E740481C1C}">
                <a14:useLocalDpi xmlns:a14="http://schemas.microsoft.com/office/drawing/2010/main" val="0"/>
              </a:ext>
            </a:extLst>
          </a:blip>
          <a:srcRect/>
          <a:stretch>
            <a:fillRect/>
          </a:stretch>
        </p:blipFill>
        <p:spPr bwMode="auto">
          <a:xfrm>
            <a:off x="600075" y="871538"/>
            <a:ext cx="8101013" cy="5429250"/>
          </a:xfrm>
          <a:prstGeom prst="rect">
            <a:avLst/>
          </a:prstGeom>
          <a:noFill/>
          <a:ln>
            <a:noFill/>
          </a:ln>
        </p:spPr>
      </p:pic>
      <p:sp>
        <p:nvSpPr>
          <p:cNvPr id="4" name="Slide Number Placeholder 3"/>
          <p:cNvSpPr>
            <a:spLocks noGrp="1"/>
          </p:cNvSpPr>
          <p:nvPr>
            <p:ph type="sldNum" sz="quarter" idx="10"/>
          </p:nvPr>
        </p:nvSpPr>
        <p:spPr/>
        <p:txBody>
          <a:bodyPr/>
          <a:lstStyle/>
          <a:p>
            <a:pPr>
              <a:defRPr/>
            </a:pPr>
            <a:fld id="{2F81D67F-38EB-4AC5-A965-5B26A068146F}" type="slidenum">
              <a:rPr lang="en-US" smtClean="0"/>
              <a:pPr>
                <a:defRPr/>
              </a:pPr>
              <a:t>21</a:t>
            </a:fld>
            <a:endParaRPr lang="en-US" dirty="0">
              <a:latin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a:xfrm>
            <a:off x="469900" y="793750"/>
            <a:ext cx="8229600" cy="590550"/>
          </a:xfrm>
        </p:spPr>
        <p:txBody>
          <a:bodyPr/>
          <a:lstStyle/>
          <a:p>
            <a:pPr eaLnBrk="1" hangingPunct="1"/>
            <a:r>
              <a:rPr lang="en-US" dirty="0">
                <a:latin typeface="Arial" panose="020B0604020202020204" pitchFamily="34" charset="0"/>
                <a:cs typeface="Arial" panose="020B0604020202020204" pitchFamily="34" charset="0"/>
              </a:rPr>
              <a:t>Essential Elements of Successful Collaboration</a:t>
            </a:r>
          </a:p>
        </p:txBody>
      </p:sp>
      <p:sp>
        <p:nvSpPr>
          <p:cNvPr id="27651" name="Content Placeholder 1"/>
          <p:cNvSpPr>
            <a:spLocks noGrp="1"/>
          </p:cNvSpPr>
          <p:nvPr>
            <p:ph idx="1"/>
          </p:nvPr>
        </p:nvSpPr>
        <p:spPr>
          <a:xfrm>
            <a:off x="469900" y="1806576"/>
            <a:ext cx="8248650" cy="2017280"/>
          </a:xfrm>
        </p:spPr>
        <p:txBody>
          <a:bodyPr/>
          <a:lstStyle/>
          <a:p>
            <a:pPr eaLnBrk="1" hangingPunct="1"/>
            <a:r>
              <a:rPr lang="en-US" dirty="0">
                <a:latin typeface="Arial" panose="020B0604020202020204" pitchFamily="34" charset="0"/>
                <a:cs typeface="Arial" panose="020B0604020202020204" pitchFamily="34" charset="0"/>
              </a:rPr>
              <a:t>Recognition and Definition;</a:t>
            </a:r>
          </a:p>
          <a:p>
            <a:pPr eaLnBrk="1" hangingPunct="1"/>
            <a:r>
              <a:rPr lang="en-US" dirty="0">
                <a:latin typeface="Arial" panose="020B0604020202020204" pitchFamily="34" charset="0"/>
                <a:cs typeface="Arial" panose="020B0604020202020204" pitchFamily="34" charset="0"/>
              </a:rPr>
              <a:t>Clear, Concrete Goals;</a:t>
            </a:r>
          </a:p>
          <a:p>
            <a:pPr eaLnBrk="1" hangingPunct="1"/>
            <a:r>
              <a:rPr lang="en-US" dirty="0">
                <a:latin typeface="Arial" panose="020B0604020202020204" pitchFamily="34" charset="0"/>
                <a:cs typeface="Arial" panose="020B0604020202020204" pitchFamily="34" charset="0"/>
              </a:rPr>
              <a:t>Effective Informal Relationships;</a:t>
            </a:r>
          </a:p>
          <a:p>
            <a:pPr eaLnBrk="1" hangingPunct="1"/>
            <a:r>
              <a:rPr lang="en-US" dirty="0">
                <a:latin typeface="Arial" panose="020B0604020202020204" pitchFamily="34" charset="0"/>
                <a:cs typeface="Arial" panose="020B0604020202020204" pitchFamily="34" charset="0"/>
              </a:rPr>
              <a:t>Policies and Procedures;</a:t>
            </a:r>
          </a:p>
        </p:txBody>
      </p:sp>
      <p:sp>
        <p:nvSpPr>
          <p:cNvPr id="5" name="Slide Number Placeholder 4"/>
          <p:cNvSpPr>
            <a:spLocks noGrp="1"/>
          </p:cNvSpPr>
          <p:nvPr>
            <p:ph type="sldNum" sz="quarter" idx="10"/>
          </p:nvPr>
        </p:nvSpPr>
        <p:spPr/>
        <p:txBody>
          <a:bodyPr/>
          <a:lstStyle/>
          <a:p>
            <a:pPr>
              <a:defRPr/>
            </a:pPr>
            <a:fld id="{575DDDB4-4575-4349-9D05-07FC87925A00}" type="slidenum">
              <a:rPr lang="en-US" smtClean="0"/>
              <a:pPr>
                <a:defRPr/>
              </a:pPr>
              <a:t>22</a:t>
            </a:fld>
            <a:endParaRPr lang="en-US" dirty="0"/>
          </a:p>
        </p:txBody>
      </p:sp>
      <p:sp>
        <p:nvSpPr>
          <p:cNvPr id="6" name="Right Arrow 5" descr="right arrow"/>
          <p:cNvSpPr/>
          <p:nvPr/>
        </p:nvSpPr>
        <p:spPr>
          <a:xfrm>
            <a:off x="8519160" y="6019800"/>
            <a:ext cx="533400" cy="228600"/>
          </a:xfrm>
          <a:prstGeom prst="rightArrow">
            <a:avLst/>
          </a:prstGeom>
          <a:ln/>
        </p:spPr>
        <p:style>
          <a:lnRef idx="0">
            <a:schemeClr val="accent4"/>
          </a:lnRef>
          <a:fillRef idx="3">
            <a:schemeClr val="accent4"/>
          </a:fillRef>
          <a:effectRef idx="3">
            <a:schemeClr val="accent4"/>
          </a:effectRef>
          <a:fontRef idx="minor">
            <a:schemeClr val="lt1"/>
          </a:fontRef>
        </p:style>
        <p:txBody>
          <a:bodyPr anchor="ctr"/>
          <a:lstStyle/>
          <a:p>
            <a:pPr algn="ctr" eaLnBrk="0" hangingPunct="0">
              <a:defRPr/>
            </a:pPr>
            <a:endParaRPr lang="en-US"/>
          </a:p>
        </p:txBody>
      </p:sp>
      <p:pic>
        <p:nvPicPr>
          <p:cNvPr id="28680" name="Picture 8" descr="overlapping hands"/>
          <p:cNvPicPr>
            <a:picLocks noChangeAspect="1" noChangeArrowheads="1"/>
          </p:cNvPicPr>
          <p:nvPr/>
        </p:nvPicPr>
        <p:blipFill>
          <a:blip r:embed="rId2" cstate="screen"/>
          <a:srcRect/>
          <a:stretch>
            <a:fillRect/>
          </a:stretch>
        </p:blipFill>
        <p:spPr bwMode="auto">
          <a:xfrm>
            <a:off x="5283662" y="3580244"/>
            <a:ext cx="3390438" cy="2259409"/>
          </a:xfrm>
          <a:prstGeom prst="rect">
            <a:avLst/>
          </a:prstGeom>
          <a:ln>
            <a:noFill/>
          </a:ln>
          <a:effectLst>
            <a:softEdge rad="11250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a:xfrm>
            <a:off x="469900" y="793750"/>
            <a:ext cx="8229600" cy="590550"/>
          </a:xfrm>
        </p:spPr>
        <p:txBody>
          <a:bodyPr/>
          <a:lstStyle/>
          <a:p>
            <a:pPr eaLnBrk="1" hangingPunct="1"/>
            <a:r>
              <a:rPr lang="en-US" dirty="0">
                <a:latin typeface="Arial" panose="020B0604020202020204" pitchFamily="34" charset="0"/>
                <a:cs typeface="Arial" panose="020B0604020202020204" pitchFamily="34" charset="0"/>
              </a:rPr>
              <a:t>Essential Elements of Successful  Collaboration, (cont’d)</a:t>
            </a:r>
          </a:p>
        </p:txBody>
      </p:sp>
      <p:sp>
        <p:nvSpPr>
          <p:cNvPr id="28675" name="Content Placeholder 1"/>
          <p:cNvSpPr>
            <a:spLocks noGrp="1"/>
          </p:cNvSpPr>
          <p:nvPr>
            <p:ph idx="1"/>
          </p:nvPr>
        </p:nvSpPr>
        <p:spPr>
          <a:xfrm>
            <a:off x="469900" y="2105891"/>
            <a:ext cx="8248650" cy="3186545"/>
          </a:xfrm>
        </p:spPr>
        <p:txBody>
          <a:bodyPr/>
          <a:lstStyle/>
          <a:p>
            <a:pPr eaLnBrk="1" hangingPunct="1"/>
            <a:r>
              <a:rPr lang="en-US" dirty="0">
                <a:latin typeface="Arial" panose="020B0604020202020204" pitchFamily="34" charset="0"/>
                <a:cs typeface="Arial" panose="020B0604020202020204" pitchFamily="34" charset="0"/>
              </a:rPr>
              <a:t>Training;</a:t>
            </a:r>
          </a:p>
          <a:p>
            <a:pPr eaLnBrk="1" hangingPunct="1"/>
            <a:r>
              <a:rPr lang="en-US" dirty="0">
                <a:latin typeface="Arial" panose="020B0604020202020204" pitchFamily="34" charset="0"/>
                <a:cs typeface="Arial" panose="020B0604020202020204" pitchFamily="34" charset="0"/>
              </a:rPr>
              <a:t>Collaboration Must be Perceived as Mutually Beneficial;</a:t>
            </a:r>
          </a:p>
          <a:p>
            <a:pPr eaLnBrk="1" hangingPunct="1"/>
            <a:r>
              <a:rPr lang="en-US" dirty="0">
                <a:latin typeface="Arial" panose="020B0604020202020204" pitchFamily="34" charset="0"/>
                <a:cs typeface="Arial" panose="020B0604020202020204" pitchFamily="34" charset="0"/>
              </a:rPr>
              <a:t>Shared Responsibility; and</a:t>
            </a:r>
          </a:p>
          <a:p>
            <a:pPr eaLnBrk="1" hangingPunct="1"/>
            <a:r>
              <a:rPr lang="en-US" dirty="0">
                <a:latin typeface="Arial" panose="020B0604020202020204" pitchFamily="34" charset="0"/>
                <a:cs typeface="Arial" panose="020B0604020202020204" pitchFamily="34" charset="0"/>
              </a:rPr>
              <a:t>Coordination.</a:t>
            </a:r>
          </a:p>
          <a:p>
            <a:pPr algn="r" eaLnBrk="1" hangingPunct="1">
              <a:buFontTx/>
              <a:buNone/>
            </a:pPr>
            <a:r>
              <a:rPr lang="en-US" sz="2000" dirty="0">
                <a:latin typeface="Arial" panose="020B0604020202020204" pitchFamily="34" charset="0"/>
                <a:cs typeface="Arial" panose="020B0604020202020204" pitchFamily="34" charset="0"/>
              </a:rPr>
              <a:t>-Robinson, Rosenberg, Teel, </a:t>
            </a:r>
            <a:r>
              <a:rPr lang="en-US" sz="2000" dirty="0" err="1">
                <a:latin typeface="Arial" panose="020B0604020202020204" pitchFamily="34" charset="0"/>
                <a:cs typeface="Arial" panose="020B0604020202020204" pitchFamily="34" charset="0"/>
              </a:rPr>
              <a:t>Stainback</a:t>
            </a:r>
            <a:r>
              <a:rPr lang="en-US" sz="2000" dirty="0">
                <a:latin typeface="Arial" panose="020B0604020202020204" pitchFamily="34" charset="0"/>
                <a:cs typeface="Arial" panose="020B0604020202020204" pitchFamily="34" charset="0"/>
              </a:rPr>
              <a:t>-Tracy (2003)</a:t>
            </a:r>
          </a:p>
          <a:p>
            <a:pPr eaLnBrk="1" hangingPunct="1"/>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0"/>
          </p:nvPr>
        </p:nvSpPr>
        <p:spPr/>
        <p:txBody>
          <a:bodyPr/>
          <a:lstStyle/>
          <a:p>
            <a:pPr>
              <a:defRPr/>
            </a:pPr>
            <a:fld id="{BBD2926A-04FF-40D7-8BED-EED275289883}"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idx="4294967295"/>
          </p:nvPr>
        </p:nvSpPr>
        <p:spPr>
          <a:xfrm>
            <a:off x="609600" y="1571625"/>
            <a:ext cx="7908925" cy="3686175"/>
          </a:xfrm>
        </p:spPr>
        <p:txBody>
          <a:bodyPr/>
          <a:lstStyle/>
          <a:p>
            <a:pPr algn="ctr" fontAlgn="auto">
              <a:spcBef>
                <a:spcPts val="0"/>
              </a:spcBef>
              <a:spcAft>
                <a:spcPts val="0"/>
              </a:spcAft>
              <a:defRPr/>
            </a:pPr>
            <a:r>
              <a:rPr lang="en-US" sz="3200" dirty="0">
                <a:solidFill>
                  <a:schemeClr val="tx2"/>
                </a:solidFill>
                <a:latin typeface="Arial" panose="020B0604020202020204" pitchFamily="34" charset="0"/>
                <a:ea typeface="Calibri" pitchFamily="34" charset="0"/>
                <a:cs typeface="Arial" panose="020B0604020202020204" pitchFamily="34" charset="0"/>
              </a:rPr>
              <a:t>“When the only tool you have is a hammer, everything looks like a nail.”</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845AAAA6-BAC6-493E-98B5-20349F610972}"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a:xfrm>
            <a:off x="469900" y="793750"/>
            <a:ext cx="8229600" cy="590550"/>
          </a:xfrm>
        </p:spPr>
        <p:txBody>
          <a:bodyPr/>
          <a:lstStyle/>
          <a:p>
            <a:pPr eaLnBrk="1" hangingPunct="1"/>
            <a:r>
              <a:rPr lang="en-US" dirty="0">
                <a:latin typeface="Arial" panose="020B0604020202020204" pitchFamily="34" charset="0"/>
                <a:cs typeface="Arial" panose="020B0604020202020204" pitchFamily="34" charset="0"/>
              </a:rPr>
              <a:t>Motivational Interviewing</a:t>
            </a:r>
          </a:p>
        </p:txBody>
      </p:sp>
      <p:sp>
        <p:nvSpPr>
          <p:cNvPr id="30723" name="Content Placeholder 1"/>
          <p:cNvSpPr>
            <a:spLocks noGrp="1"/>
          </p:cNvSpPr>
          <p:nvPr>
            <p:ph idx="1"/>
          </p:nvPr>
        </p:nvSpPr>
        <p:spPr>
          <a:xfrm>
            <a:off x="469900" y="1438275"/>
            <a:ext cx="8248650" cy="1990725"/>
          </a:xfrm>
        </p:spPr>
        <p:txBody>
          <a:bodyPr/>
          <a:lstStyle/>
          <a:p>
            <a:pPr eaLnBrk="1" hangingPunct="1"/>
            <a:r>
              <a:rPr lang="en-US" b="1" dirty="0">
                <a:latin typeface="Arial" panose="020B0604020202020204" pitchFamily="34" charset="0"/>
                <a:cs typeface="Arial" panose="020B0604020202020204" pitchFamily="34" charset="0"/>
              </a:rPr>
              <a:t>O</a:t>
            </a:r>
            <a:r>
              <a:rPr lang="en-US" dirty="0">
                <a:latin typeface="Arial" panose="020B0604020202020204" pitchFamily="34" charset="0"/>
                <a:cs typeface="Arial" panose="020B0604020202020204" pitchFamily="34" charset="0"/>
              </a:rPr>
              <a:t>pen Ended Questions;</a:t>
            </a:r>
          </a:p>
          <a:p>
            <a:pPr eaLnBrk="1" hangingPunct="1"/>
            <a:r>
              <a:rPr lang="en-US" b="1" dirty="0">
                <a:latin typeface="Arial" panose="020B0604020202020204" pitchFamily="34" charset="0"/>
                <a:cs typeface="Arial" panose="020B0604020202020204" pitchFamily="34" charset="0"/>
              </a:rPr>
              <a:t>A</a:t>
            </a:r>
            <a:r>
              <a:rPr lang="en-US" dirty="0">
                <a:latin typeface="Arial" panose="020B0604020202020204" pitchFamily="34" charset="0"/>
                <a:cs typeface="Arial" panose="020B0604020202020204" pitchFamily="34" charset="0"/>
              </a:rPr>
              <a:t>ffirmations;</a:t>
            </a:r>
          </a:p>
          <a:p>
            <a:pPr eaLnBrk="1" hangingPunct="1"/>
            <a:r>
              <a:rPr lang="en-US" b="1" dirty="0">
                <a:latin typeface="Arial" panose="020B0604020202020204" pitchFamily="34" charset="0"/>
                <a:cs typeface="Arial" panose="020B0604020202020204" pitchFamily="34" charset="0"/>
              </a:rPr>
              <a:t>R</a:t>
            </a:r>
            <a:r>
              <a:rPr lang="en-US" dirty="0">
                <a:latin typeface="Arial" panose="020B0604020202020204" pitchFamily="34" charset="0"/>
                <a:cs typeface="Arial" panose="020B0604020202020204" pitchFamily="34" charset="0"/>
              </a:rPr>
              <a:t>eflective Listening; and</a:t>
            </a:r>
          </a:p>
          <a:p>
            <a:pPr eaLnBrk="1" hangingPunct="1"/>
            <a:r>
              <a:rPr lang="en-US" b="1"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ummaries.</a:t>
            </a:r>
          </a:p>
        </p:txBody>
      </p:sp>
      <p:sp>
        <p:nvSpPr>
          <p:cNvPr id="5" name="Slide Number Placeholder 4"/>
          <p:cNvSpPr>
            <a:spLocks noGrp="1"/>
          </p:cNvSpPr>
          <p:nvPr>
            <p:ph type="sldNum" sz="quarter" idx="10"/>
          </p:nvPr>
        </p:nvSpPr>
        <p:spPr/>
        <p:txBody>
          <a:bodyPr/>
          <a:lstStyle/>
          <a:p>
            <a:pPr>
              <a:defRPr/>
            </a:pPr>
            <a:fld id="{7817CEAA-A544-42B5-A46A-B06865702846}" type="slidenum">
              <a:rPr lang="en-US" smtClean="0"/>
              <a:pPr>
                <a:defRPr/>
              </a:pPr>
              <a:t>25</a:t>
            </a:fld>
            <a:endParaRPr lang="en-US" dirty="0"/>
          </a:p>
        </p:txBody>
      </p:sp>
      <p:pic>
        <p:nvPicPr>
          <p:cNvPr id="31749" name="Picture 5">
            <a:extLst>
              <a:ext uri="{C183D7F6-B498-43B3-948B-1728B52AA6E4}">
                <adec:decorative xmlns:adec="http://schemas.microsoft.com/office/drawing/2017/decorative" val="1"/>
              </a:ext>
            </a:extLst>
          </p:cNvPr>
          <p:cNvPicPr>
            <a:picLocks noChangeAspect="1" noChangeArrowheads="1"/>
          </p:cNvPicPr>
          <p:nvPr/>
        </p:nvPicPr>
        <p:blipFill>
          <a:blip r:embed="rId2" cstate="screen"/>
          <a:srcRect/>
          <a:stretch>
            <a:fillRect/>
          </a:stretch>
        </p:blipFill>
        <p:spPr bwMode="auto">
          <a:xfrm>
            <a:off x="4915506" y="3230880"/>
            <a:ext cx="3699855" cy="2462212"/>
          </a:xfrm>
          <a:prstGeom prst="rect">
            <a:avLst/>
          </a:prstGeom>
          <a:ln>
            <a:noFill/>
          </a:ln>
          <a:effectLst>
            <a:softEdge rad="112500"/>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Content Placeholder 5" descr="Stages of Change process chart progresses from Precontemplation, to contemplation, preparation, action, and maintenance and relapses in reverse order"/>
          <p:cNvPicPr>
            <a:picLocks noGrp="1" noChangeAspect="1"/>
          </p:cNvPicPr>
          <p:nvPr>
            <p:ph idx="1"/>
          </p:nvPr>
        </p:nvPicPr>
        <p:blipFill>
          <a:blip r:embed="rId2" cstate="print"/>
          <a:srcRect/>
          <a:stretch>
            <a:fillRect/>
          </a:stretch>
        </p:blipFill>
        <p:spPr>
          <a:xfrm>
            <a:off x="2012950" y="1547813"/>
            <a:ext cx="5118100" cy="4392612"/>
          </a:xfrm>
        </p:spPr>
      </p:pic>
      <p:sp>
        <p:nvSpPr>
          <p:cNvPr id="31747" name="Title 2"/>
          <p:cNvSpPr>
            <a:spLocks noGrp="1"/>
          </p:cNvSpPr>
          <p:nvPr>
            <p:ph type="title"/>
          </p:nvPr>
        </p:nvSpPr>
        <p:spPr>
          <a:xfrm>
            <a:off x="504825" y="766763"/>
            <a:ext cx="8229600" cy="792162"/>
          </a:xfrm>
        </p:spPr>
        <p:txBody>
          <a:bodyPr/>
          <a:lstStyle/>
          <a:p>
            <a:pPr algn="ctr" eaLnBrk="1" hangingPunct="1"/>
            <a:r>
              <a:rPr lang="en-US" dirty="0">
                <a:latin typeface="Arial" panose="020B0604020202020204" pitchFamily="34" charset="0"/>
                <a:cs typeface="Arial" panose="020B0604020202020204" pitchFamily="34" charset="0"/>
              </a:rPr>
              <a:t>The Stages of Change</a:t>
            </a:r>
          </a:p>
        </p:txBody>
      </p:sp>
      <p:sp>
        <p:nvSpPr>
          <p:cNvPr id="5" name="Slide Number Placeholder 4"/>
          <p:cNvSpPr>
            <a:spLocks noGrp="1"/>
          </p:cNvSpPr>
          <p:nvPr>
            <p:ph type="sldNum" sz="quarter" idx="10"/>
          </p:nvPr>
        </p:nvSpPr>
        <p:spPr/>
        <p:txBody>
          <a:bodyPr/>
          <a:lstStyle/>
          <a:p>
            <a:pPr>
              <a:defRPr/>
            </a:pPr>
            <a:fld id="{E5ED8725-67CD-4416-8CB9-146C3521CC8A}" type="slidenum">
              <a:rPr lang="en-US" smtClean="0"/>
              <a:pPr>
                <a:defRPr/>
              </a:pPr>
              <a:t>26</a:t>
            </a:fld>
            <a:endParaRPr lang="en-US" dirty="0">
              <a:latin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685800" y="779463"/>
            <a:ext cx="7772400" cy="525462"/>
          </a:xfrm>
        </p:spPr>
        <p:txBody>
          <a:bodyPr/>
          <a:lstStyle/>
          <a:p>
            <a:pPr algn="ctr" eaLnBrk="1" hangingPunct="1"/>
            <a:r>
              <a:rPr lang="en-US" sz="3200" dirty="0">
                <a:latin typeface="Arial" panose="020B0604020202020204" pitchFamily="34" charset="0"/>
                <a:cs typeface="Arial" panose="020B0604020202020204" pitchFamily="34" charset="0"/>
              </a:rPr>
              <a:t> Day 1 Agenda</a:t>
            </a:r>
          </a:p>
        </p:txBody>
      </p:sp>
      <p:sp>
        <p:nvSpPr>
          <p:cNvPr id="2" name="Content Placeholder 1"/>
          <p:cNvSpPr>
            <a:spLocks noGrp="1"/>
          </p:cNvSpPr>
          <p:nvPr>
            <p:ph sz="half" idx="1"/>
          </p:nvPr>
        </p:nvSpPr>
        <p:spPr>
          <a:xfrm>
            <a:off x="685800" y="1384300"/>
            <a:ext cx="3810000" cy="4922838"/>
          </a:xfrm>
        </p:spPr>
        <p:txBody>
          <a:bodyPr>
            <a:normAutofit fontScale="47500" lnSpcReduction="20000"/>
          </a:bodyPr>
          <a:lstStyle/>
          <a:p>
            <a:pPr marL="365760" indent="-256032" algn="ctr" eaLnBrk="1" fontAlgn="auto" hangingPunct="1">
              <a:spcBef>
                <a:spcPts val="0"/>
              </a:spcBef>
              <a:spcAft>
                <a:spcPts val="0"/>
              </a:spcAft>
              <a:buClr>
                <a:schemeClr val="accent5">
                  <a:lumMod val="75000"/>
                </a:schemeClr>
              </a:buClr>
              <a:buFont typeface="Wingdings 3"/>
              <a:buNone/>
              <a:defRPr/>
            </a:pPr>
            <a:r>
              <a:rPr lang="en-US" sz="5900" b="1" dirty="0">
                <a:latin typeface="Arial" panose="020B0604020202020204" pitchFamily="34" charset="0"/>
                <a:cs typeface="Arial" panose="020B0604020202020204" pitchFamily="34" charset="0"/>
              </a:rPr>
              <a:t>Section I:</a:t>
            </a:r>
            <a:endParaRPr lang="en-US" sz="5900" dirty="0">
              <a:latin typeface="Arial" panose="020B0604020202020204" pitchFamily="34" charset="0"/>
              <a:cs typeface="Arial" panose="020B0604020202020204" pitchFamily="34" charset="0"/>
            </a:endParaRPr>
          </a:p>
          <a:p>
            <a:pPr marL="365760" indent="-256032" algn="ctr" eaLnBrk="1" fontAlgn="auto" hangingPunct="1">
              <a:spcBef>
                <a:spcPts val="0"/>
              </a:spcBef>
              <a:spcAft>
                <a:spcPts val="0"/>
              </a:spcAft>
              <a:buClr>
                <a:schemeClr val="accent5">
                  <a:lumMod val="75000"/>
                </a:schemeClr>
              </a:buClr>
              <a:buFont typeface="Wingdings 3"/>
              <a:buNone/>
              <a:defRPr/>
            </a:pPr>
            <a:r>
              <a:rPr lang="en-US" sz="5900" dirty="0">
                <a:latin typeface="Arial" panose="020B0604020202020204" pitchFamily="34" charset="0"/>
                <a:cs typeface="Arial" panose="020B0604020202020204" pitchFamily="34" charset="0"/>
              </a:rPr>
              <a:t>Introductions and Workshop Overview</a:t>
            </a:r>
          </a:p>
          <a:p>
            <a:pPr marL="365760" indent="-256032" algn="ctr" eaLnBrk="1" fontAlgn="auto" hangingPunct="1">
              <a:spcBef>
                <a:spcPts val="0"/>
              </a:spcBef>
              <a:spcAft>
                <a:spcPts val="0"/>
              </a:spcAft>
              <a:buClr>
                <a:schemeClr val="accent5">
                  <a:lumMod val="75000"/>
                </a:schemeClr>
              </a:buClr>
              <a:buFont typeface="Wingdings 3"/>
              <a:buNone/>
              <a:defRPr/>
            </a:pPr>
            <a:endParaRPr lang="en-US" sz="5900" dirty="0">
              <a:latin typeface="Arial" panose="020B0604020202020204" pitchFamily="34" charset="0"/>
              <a:cs typeface="Arial" panose="020B0604020202020204" pitchFamily="34" charset="0"/>
            </a:endParaRPr>
          </a:p>
          <a:p>
            <a:pPr marL="365760" indent="-256032" algn="ctr" eaLnBrk="1" fontAlgn="auto" hangingPunct="1">
              <a:spcBef>
                <a:spcPts val="0"/>
              </a:spcBef>
              <a:spcAft>
                <a:spcPts val="0"/>
              </a:spcAft>
              <a:buClr>
                <a:schemeClr val="accent5">
                  <a:lumMod val="75000"/>
                </a:schemeClr>
              </a:buClr>
              <a:buFont typeface="Wingdings 3"/>
              <a:buNone/>
              <a:defRPr/>
            </a:pPr>
            <a:r>
              <a:rPr lang="en-US" sz="5900" b="1" dirty="0">
                <a:latin typeface="Arial" panose="020B0604020202020204" pitchFamily="34" charset="0"/>
                <a:cs typeface="Arial" panose="020B0604020202020204" pitchFamily="34" charset="0"/>
              </a:rPr>
              <a:t>Section II:</a:t>
            </a:r>
            <a:endParaRPr lang="en-US" sz="5900" dirty="0">
              <a:latin typeface="Arial" panose="020B0604020202020204" pitchFamily="34" charset="0"/>
              <a:cs typeface="Arial" panose="020B0604020202020204" pitchFamily="34" charset="0"/>
            </a:endParaRPr>
          </a:p>
          <a:p>
            <a:pPr marL="365760" indent="-256032" algn="ctr" eaLnBrk="1" fontAlgn="auto" hangingPunct="1">
              <a:spcBef>
                <a:spcPts val="0"/>
              </a:spcBef>
              <a:spcAft>
                <a:spcPts val="0"/>
              </a:spcAft>
              <a:buClr>
                <a:schemeClr val="accent5">
                  <a:lumMod val="75000"/>
                </a:schemeClr>
              </a:buClr>
              <a:buFont typeface="Wingdings 3"/>
              <a:buNone/>
              <a:defRPr/>
            </a:pPr>
            <a:r>
              <a:rPr lang="en-US" sz="5900" dirty="0">
                <a:latin typeface="Arial" panose="020B0604020202020204" pitchFamily="34" charset="0"/>
                <a:cs typeface="Arial" panose="020B0604020202020204" pitchFamily="34" charset="0"/>
              </a:rPr>
              <a:t>Statistics, Facts and Trends</a:t>
            </a:r>
          </a:p>
          <a:p>
            <a:pPr marL="365760" indent="-256032" algn="ctr" eaLnBrk="1" fontAlgn="auto" hangingPunct="1">
              <a:spcBef>
                <a:spcPts val="0"/>
              </a:spcBef>
              <a:spcAft>
                <a:spcPts val="0"/>
              </a:spcAft>
              <a:buClr>
                <a:schemeClr val="accent5">
                  <a:lumMod val="75000"/>
                </a:schemeClr>
              </a:buClr>
              <a:buFont typeface="Wingdings 3"/>
              <a:buNone/>
              <a:defRPr/>
            </a:pPr>
            <a:endParaRPr lang="en-US" sz="5900" dirty="0">
              <a:latin typeface="Arial" panose="020B0604020202020204" pitchFamily="34" charset="0"/>
              <a:cs typeface="Arial" panose="020B0604020202020204" pitchFamily="34" charset="0"/>
            </a:endParaRPr>
          </a:p>
          <a:p>
            <a:pPr marL="365760" indent="-256032" algn="ctr" eaLnBrk="1" fontAlgn="auto" hangingPunct="1">
              <a:spcBef>
                <a:spcPts val="0"/>
              </a:spcBef>
              <a:spcAft>
                <a:spcPts val="0"/>
              </a:spcAft>
              <a:buClr>
                <a:schemeClr val="accent5">
                  <a:lumMod val="75000"/>
                </a:schemeClr>
              </a:buClr>
              <a:buFont typeface="Wingdings 3"/>
              <a:buNone/>
              <a:defRPr/>
            </a:pPr>
            <a:r>
              <a:rPr lang="en-US" sz="5900" b="1" dirty="0">
                <a:latin typeface="Arial" panose="020B0604020202020204" pitchFamily="34" charset="0"/>
                <a:cs typeface="Arial" panose="020B0604020202020204" pitchFamily="34" charset="0"/>
              </a:rPr>
              <a:t>Section III:</a:t>
            </a:r>
            <a:endParaRPr lang="en-US" sz="5900" dirty="0">
              <a:latin typeface="Arial" panose="020B0604020202020204" pitchFamily="34" charset="0"/>
              <a:cs typeface="Arial" panose="020B0604020202020204" pitchFamily="34" charset="0"/>
            </a:endParaRPr>
          </a:p>
          <a:p>
            <a:pPr marL="365760" indent="-256032" algn="ctr" eaLnBrk="1" fontAlgn="auto" hangingPunct="1">
              <a:spcBef>
                <a:spcPts val="0"/>
              </a:spcBef>
              <a:spcAft>
                <a:spcPts val="0"/>
              </a:spcAft>
              <a:buClr>
                <a:schemeClr val="accent5">
                  <a:lumMod val="75000"/>
                </a:schemeClr>
              </a:buClr>
              <a:buFont typeface="Wingdings 3"/>
              <a:buNone/>
              <a:defRPr/>
            </a:pPr>
            <a:r>
              <a:rPr lang="en-US" sz="5900" dirty="0">
                <a:latin typeface="Arial" panose="020B0604020202020204" pitchFamily="34" charset="0"/>
                <a:cs typeface="Arial" panose="020B0604020202020204" pitchFamily="34" charset="0"/>
              </a:rPr>
              <a:t>Prescription Drug Scheduling</a:t>
            </a:r>
          </a:p>
          <a:p>
            <a:pPr marL="365760" indent="-256032" algn="ctr" eaLnBrk="1" fontAlgn="auto" hangingPunct="1">
              <a:spcBef>
                <a:spcPts val="0"/>
              </a:spcBef>
              <a:spcAft>
                <a:spcPts val="0"/>
              </a:spcAft>
              <a:buClr>
                <a:schemeClr val="accent5">
                  <a:lumMod val="75000"/>
                </a:schemeClr>
              </a:buClr>
              <a:buFont typeface="Wingdings 3"/>
              <a:buNone/>
              <a:defRPr/>
            </a:pPr>
            <a:endParaRPr lang="en-US" sz="5900" dirty="0">
              <a:latin typeface="Arial" panose="020B0604020202020204" pitchFamily="34" charset="0"/>
              <a:cs typeface="Arial" panose="020B0604020202020204" pitchFamily="34" charset="0"/>
            </a:endParaRPr>
          </a:p>
          <a:p>
            <a:pPr marL="365760" indent="-256032" algn="ctr" eaLnBrk="1" fontAlgn="auto" hangingPunct="1">
              <a:spcBef>
                <a:spcPts val="0"/>
              </a:spcBef>
              <a:spcAft>
                <a:spcPts val="0"/>
              </a:spcAft>
              <a:buClr>
                <a:schemeClr val="accent5">
                  <a:lumMod val="75000"/>
                </a:schemeClr>
              </a:buClr>
              <a:buFont typeface="Wingdings 3"/>
              <a:buNone/>
              <a:defRPr/>
            </a:pPr>
            <a:r>
              <a:rPr lang="en-US" sz="5900" b="1" dirty="0">
                <a:latin typeface="Arial" panose="020B0604020202020204" pitchFamily="34" charset="0"/>
                <a:cs typeface="Arial" panose="020B0604020202020204" pitchFamily="34" charset="0"/>
              </a:rPr>
              <a:t>Section IV:</a:t>
            </a:r>
            <a:endParaRPr lang="en-US" sz="5900" dirty="0">
              <a:latin typeface="Arial" panose="020B0604020202020204" pitchFamily="34" charset="0"/>
              <a:cs typeface="Arial" panose="020B0604020202020204" pitchFamily="34" charset="0"/>
            </a:endParaRPr>
          </a:p>
          <a:p>
            <a:pPr marL="365760" indent="-256032" algn="ctr" eaLnBrk="1" fontAlgn="auto" hangingPunct="1">
              <a:spcBef>
                <a:spcPts val="0"/>
              </a:spcBef>
              <a:spcAft>
                <a:spcPts val="0"/>
              </a:spcAft>
              <a:buClr>
                <a:schemeClr val="accent5">
                  <a:lumMod val="75000"/>
                </a:schemeClr>
              </a:buClr>
              <a:buFont typeface="Wingdings 3"/>
              <a:buNone/>
              <a:defRPr/>
            </a:pPr>
            <a:r>
              <a:rPr lang="en-US" sz="5900" dirty="0">
                <a:latin typeface="Arial" panose="020B0604020202020204" pitchFamily="34" charset="0"/>
                <a:cs typeface="Arial" panose="020B0604020202020204" pitchFamily="34" charset="0"/>
              </a:rPr>
              <a:t>Stimulants</a:t>
            </a:r>
          </a:p>
          <a:p>
            <a:pPr marL="365760" indent="-256032" algn="ctr" eaLnBrk="1" fontAlgn="auto" hangingPunct="1">
              <a:spcBef>
                <a:spcPts val="0"/>
              </a:spcBef>
              <a:spcAft>
                <a:spcPts val="0"/>
              </a:spcAft>
              <a:buClr>
                <a:schemeClr val="accent5">
                  <a:lumMod val="75000"/>
                </a:schemeClr>
              </a:buClr>
              <a:buFont typeface="Wingdings 3"/>
              <a:buNone/>
              <a:defRPr/>
            </a:pPr>
            <a:endParaRPr lang="en-US" sz="5900"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4648200" y="1384300"/>
            <a:ext cx="3810000" cy="4922838"/>
          </a:xfrm>
        </p:spPr>
        <p:txBody>
          <a:bodyPr/>
          <a:lstStyle/>
          <a:p>
            <a:pPr marL="365760" indent="-256032" algn="ctr" eaLnBrk="1" fontAlgn="auto" hangingPunct="1">
              <a:spcBef>
                <a:spcPts val="0"/>
              </a:spcBef>
              <a:spcAft>
                <a:spcPts val="0"/>
              </a:spcAft>
              <a:buClr>
                <a:schemeClr val="accent5">
                  <a:lumMod val="75000"/>
                </a:schemeClr>
              </a:buClr>
              <a:buFontTx/>
              <a:buNone/>
              <a:defRPr/>
            </a:pPr>
            <a:r>
              <a:rPr lang="en-US" sz="2800" b="1" dirty="0">
                <a:latin typeface="Arial" panose="020B0604020202020204" pitchFamily="34" charset="0"/>
                <a:cs typeface="Arial" panose="020B0604020202020204" pitchFamily="34" charset="0"/>
              </a:rPr>
              <a:t>Section V:</a:t>
            </a:r>
            <a:endParaRPr lang="en-US" sz="2800" dirty="0">
              <a:latin typeface="Arial" panose="020B0604020202020204" pitchFamily="34" charset="0"/>
              <a:cs typeface="Arial" panose="020B0604020202020204" pitchFamily="34" charset="0"/>
            </a:endParaRPr>
          </a:p>
          <a:p>
            <a:pPr marL="365760" indent="-256032" algn="ctr" eaLnBrk="1" fontAlgn="auto" hangingPunct="1">
              <a:spcBef>
                <a:spcPts val="0"/>
              </a:spcBef>
              <a:spcAft>
                <a:spcPts val="0"/>
              </a:spcAft>
              <a:buClr>
                <a:schemeClr val="accent5">
                  <a:lumMod val="75000"/>
                </a:schemeClr>
              </a:buClr>
              <a:buFontTx/>
              <a:buNone/>
              <a:defRPr/>
            </a:pPr>
            <a:r>
              <a:rPr lang="en-US" sz="2800" dirty="0">
                <a:latin typeface="Arial" panose="020B0604020202020204" pitchFamily="34" charset="0"/>
                <a:cs typeface="Arial" panose="020B0604020202020204" pitchFamily="34" charset="0"/>
              </a:rPr>
              <a:t>Central Nervous System Depressants</a:t>
            </a:r>
          </a:p>
          <a:p>
            <a:pPr marL="365760" indent="-256032" algn="ctr" eaLnBrk="1" fontAlgn="auto" hangingPunct="1">
              <a:spcBef>
                <a:spcPts val="0"/>
              </a:spcBef>
              <a:spcAft>
                <a:spcPts val="0"/>
              </a:spcAft>
              <a:buClr>
                <a:schemeClr val="accent5">
                  <a:lumMod val="75000"/>
                </a:schemeClr>
              </a:buClr>
              <a:buFontTx/>
              <a:buNone/>
              <a:defRPr/>
            </a:pPr>
            <a:endParaRPr lang="en-US" sz="2800" dirty="0">
              <a:latin typeface="Arial" panose="020B0604020202020204" pitchFamily="34" charset="0"/>
              <a:cs typeface="Arial" panose="020B0604020202020204" pitchFamily="34" charset="0"/>
            </a:endParaRPr>
          </a:p>
          <a:p>
            <a:pPr marL="365760" indent="-256032" algn="ctr" eaLnBrk="1" fontAlgn="auto" hangingPunct="1">
              <a:spcBef>
                <a:spcPts val="0"/>
              </a:spcBef>
              <a:spcAft>
                <a:spcPts val="0"/>
              </a:spcAft>
              <a:buClr>
                <a:schemeClr val="accent5">
                  <a:lumMod val="75000"/>
                </a:schemeClr>
              </a:buClr>
              <a:buFontTx/>
              <a:buNone/>
              <a:defRPr/>
            </a:pPr>
            <a:r>
              <a:rPr lang="en-US" sz="2800" b="1" dirty="0">
                <a:latin typeface="Arial" panose="020B0604020202020204" pitchFamily="34" charset="0"/>
                <a:cs typeface="Arial" panose="020B0604020202020204" pitchFamily="34" charset="0"/>
              </a:rPr>
              <a:t>Section VI:</a:t>
            </a:r>
            <a:endParaRPr lang="en-US" sz="2800" dirty="0">
              <a:latin typeface="Arial" panose="020B0604020202020204" pitchFamily="34" charset="0"/>
              <a:cs typeface="Arial" panose="020B0604020202020204" pitchFamily="34" charset="0"/>
            </a:endParaRPr>
          </a:p>
          <a:p>
            <a:pPr marL="365760" indent="-256032" algn="ctr" eaLnBrk="1" fontAlgn="auto" hangingPunct="1">
              <a:spcBef>
                <a:spcPts val="0"/>
              </a:spcBef>
              <a:spcAft>
                <a:spcPts val="0"/>
              </a:spcAft>
              <a:buClr>
                <a:schemeClr val="accent5">
                  <a:lumMod val="75000"/>
                </a:schemeClr>
              </a:buClr>
              <a:buFontTx/>
              <a:buNone/>
              <a:defRPr/>
            </a:pPr>
            <a:r>
              <a:rPr lang="en-US" sz="2800" dirty="0">
                <a:latin typeface="Arial" panose="020B0604020202020204" pitchFamily="34" charset="0"/>
                <a:cs typeface="Arial" panose="020B0604020202020204" pitchFamily="34" charset="0"/>
              </a:rPr>
              <a:t>Opioids</a:t>
            </a:r>
          </a:p>
          <a:p>
            <a:pPr marL="365760" indent="-256032" algn="ctr" eaLnBrk="1" fontAlgn="auto" hangingPunct="1">
              <a:spcBef>
                <a:spcPts val="0"/>
              </a:spcBef>
              <a:spcAft>
                <a:spcPts val="0"/>
              </a:spcAft>
              <a:buClr>
                <a:schemeClr val="accent5">
                  <a:lumMod val="75000"/>
                </a:schemeClr>
              </a:buClr>
              <a:buFontTx/>
              <a:buNone/>
              <a:defRPr/>
            </a:pPr>
            <a:endParaRPr lang="en-US" sz="2800" dirty="0">
              <a:latin typeface="Arial" panose="020B0604020202020204" pitchFamily="34" charset="0"/>
              <a:cs typeface="Arial" panose="020B0604020202020204" pitchFamily="34" charset="0"/>
            </a:endParaRPr>
          </a:p>
          <a:p>
            <a:pPr marL="365760" indent="-256032" algn="ctr" eaLnBrk="1" fontAlgn="auto" hangingPunct="1">
              <a:spcBef>
                <a:spcPts val="0"/>
              </a:spcBef>
              <a:spcAft>
                <a:spcPts val="0"/>
              </a:spcAft>
              <a:buClr>
                <a:schemeClr val="accent5">
                  <a:lumMod val="75000"/>
                </a:schemeClr>
              </a:buClr>
              <a:buFontTx/>
              <a:buNone/>
              <a:defRPr/>
            </a:pPr>
            <a:r>
              <a:rPr lang="en-US" sz="2800" b="1" dirty="0">
                <a:latin typeface="Arial" panose="020B0604020202020204" pitchFamily="34" charset="0"/>
                <a:cs typeface="Arial" panose="020B0604020202020204" pitchFamily="34" charset="0"/>
              </a:rPr>
              <a:t>Section VII:</a:t>
            </a:r>
            <a:endParaRPr lang="en-US" sz="2800" dirty="0">
              <a:latin typeface="Arial" panose="020B0604020202020204" pitchFamily="34" charset="0"/>
              <a:cs typeface="Arial" panose="020B0604020202020204" pitchFamily="34" charset="0"/>
            </a:endParaRPr>
          </a:p>
          <a:p>
            <a:pPr marL="365760" indent="-256032" algn="ctr" eaLnBrk="1" fontAlgn="auto" hangingPunct="1">
              <a:spcBef>
                <a:spcPts val="0"/>
              </a:spcBef>
              <a:spcAft>
                <a:spcPts val="0"/>
              </a:spcAft>
              <a:buClr>
                <a:schemeClr val="accent5">
                  <a:lumMod val="75000"/>
                </a:schemeClr>
              </a:buClr>
              <a:buFontTx/>
              <a:buNone/>
              <a:defRPr/>
            </a:pPr>
            <a:r>
              <a:rPr lang="en-US" sz="2800" dirty="0">
                <a:latin typeface="Arial" panose="020B0604020202020204" pitchFamily="34" charset="0"/>
                <a:cs typeface="Arial" panose="020B0604020202020204" pitchFamily="34" charset="0"/>
              </a:rPr>
              <a:t>Summary</a:t>
            </a:r>
          </a:p>
          <a:p>
            <a:pPr eaLnBrk="1" hangingPunct="1">
              <a:defRPr/>
            </a:pPr>
            <a:endParaRPr lang="en-US"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0"/>
          </p:nvPr>
        </p:nvSpPr>
        <p:spPr/>
        <p:txBody>
          <a:bodyPr/>
          <a:lstStyle/>
          <a:p>
            <a:pPr>
              <a:defRPr/>
            </a:pPr>
            <a:fld id="{9FCE1632-FB5E-46E8-94BB-A73F42C09857}" type="slidenum">
              <a:rPr lang="en-US" smtClean="0">
                <a:latin typeface="Arial" panose="020B0604020202020204" pitchFamily="34" charset="0"/>
                <a:cs typeface="Arial" panose="020B0604020202020204" pitchFamily="34" charset="0"/>
              </a:rPr>
              <a:pPr>
                <a:defRPr/>
              </a:pPr>
              <a:t>3</a:t>
            </a:fld>
            <a:endParaRPr lang="en-US" sz="1400"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a:xfrm>
            <a:off x="685800" y="779463"/>
            <a:ext cx="7772400" cy="525462"/>
          </a:xfrm>
        </p:spPr>
        <p:txBody>
          <a:bodyPr/>
          <a:lstStyle/>
          <a:p>
            <a:pPr algn="ctr" eaLnBrk="1" hangingPunct="1"/>
            <a:r>
              <a:rPr lang="en-US" dirty="0">
                <a:latin typeface="Arial" panose="020B0604020202020204" pitchFamily="34" charset="0"/>
                <a:cs typeface="Arial" panose="020B0604020202020204" pitchFamily="34" charset="0"/>
              </a:rPr>
              <a:t>Day 2 Agenda</a:t>
            </a:r>
          </a:p>
        </p:txBody>
      </p:sp>
      <p:sp>
        <p:nvSpPr>
          <p:cNvPr id="9219" name="Content Placeholder 1"/>
          <p:cNvSpPr>
            <a:spLocks noGrp="1"/>
          </p:cNvSpPr>
          <p:nvPr>
            <p:ph sz="half" idx="1"/>
          </p:nvPr>
        </p:nvSpPr>
        <p:spPr>
          <a:xfrm>
            <a:off x="685800" y="1384300"/>
            <a:ext cx="3810000" cy="4922838"/>
          </a:xfrm>
        </p:spPr>
        <p:txBody>
          <a:bodyPr/>
          <a:lstStyle/>
          <a:p>
            <a:pPr algn="ctr" eaLnBrk="1" hangingPunct="1">
              <a:buFont typeface="Wingdings 3" pitchFamily="18" charset="2"/>
              <a:buNone/>
            </a:pPr>
            <a:r>
              <a:rPr lang="en-US" sz="2000" b="1">
                <a:latin typeface="Arial" panose="020B0604020202020204" pitchFamily="34" charset="0"/>
                <a:cs typeface="Arial" panose="020B0604020202020204" pitchFamily="34" charset="0"/>
              </a:rPr>
              <a:t>Section VIII:</a:t>
            </a:r>
            <a:endParaRPr lang="en-US" sz="2000">
              <a:latin typeface="Arial" panose="020B0604020202020204" pitchFamily="34" charset="0"/>
              <a:cs typeface="Arial" panose="020B0604020202020204" pitchFamily="34" charset="0"/>
            </a:endParaRPr>
          </a:p>
          <a:p>
            <a:pPr algn="ctr" eaLnBrk="1" hangingPunct="1">
              <a:buFont typeface="Wingdings 3" pitchFamily="18" charset="2"/>
              <a:buNone/>
            </a:pPr>
            <a:r>
              <a:rPr lang="en-US" sz="2000">
                <a:latin typeface="Arial" panose="020B0604020202020204" pitchFamily="34" charset="0"/>
                <a:cs typeface="Arial" panose="020B0604020202020204" pitchFamily="34" charset="0"/>
              </a:rPr>
              <a:t>Questions and Review of Day 1</a:t>
            </a:r>
          </a:p>
          <a:p>
            <a:pPr algn="ctr" eaLnBrk="1" hangingPunct="1">
              <a:buFont typeface="Wingdings 3" pitchFamily="18" charset="2"/>
              <a:buNone/>
            </a:pPr>
            <a:endParaRPr lang="en-US" sz="2000">
              <a:latin typeface="Arial" panose="020B0604020202020204" pitchFamily="34" charset="0"/>
              <a:cs typeface="Arial" panose="020B0604020202020204" pitchFamily="34" charset="0"/>
            </a:endParaRPr>
          </a:p>
          <a:p>
            <a:pPr algn="ctr" eaLnBrk="1" hangingPunct="1">
              <a:buFont typeface="Wingdings 3" pitchFamily="18" charset="2"/>
              <a:buNone/>
            </a:pPr>
            <a:r>
              <a:rPr lang="en-US" sz="2000" b="1">
                <a:latin typeface="Arial" panose="020B0604020202020204" pitchFamily="34" charset="0"/>
                <a:cs typeface="Arial" panose="020B0604020202020204" pitchFamily="34" charset="0"/>
              </a:rPr>
              <a:t>Section IX:</a:t>
            </a:r>
            <a:endParaRPr lang="en-US" sz="2000">
              <a:latin typeface="Arial" panose="020B0604020202020204" pitchFamily="34" charset="0"/>
              <a:cs typeface="Arial" panose="020B0604020202020204" pitchFamily="34" charset="0"/>
            </a:endParaRPr>
          </a:p>
          <a:p>
            <a:pPr algn="ctr" eaLnBrk="1" hangingPunct="1">
              <a:buFont typeface="Wingdings 3" pitchFamily="18" charset="2"/>
              <a:buNone/>
            </a:pPr>
            <a:r>
              <a:rPr lang="en-US" sz="2000">
                <a:latin typeface="Arial" panose="020B0604020202020204" pitchFamily="34" charset="0"/>
                <a:cs typeface="Arial" panose="020B0604020202020204" pitchFamily="34" charset="0"/>
              </a:rPr>
              <a:t>Understanding and Collaborating with Medical and Law Enforcement Professionals</a:t>
            </a:r>
          </a:p>
          <a:p>
            <a:pPr algn="ctr" eaLnBrk="1" hangingPunct="1">
              <a:buFont typeface="Wingdings 3" pitchFamily="18" charset="2"/>
              <a:buNone/>
            </a:pPr>
            <a:endParaRPr lang="en-US" sz="2000">
              <a:latin typeface="Arial" panose="020B0604020202020204" pitchFamily="34" charset="0"/>
              <a:cs typeface="Arial" panose="020B0604020202020204" pitchFamily="34" charset="0"/>
            </a:endParaRPr>
          </a:p>
          <a:p>
            <a:pPr algn="ctr" eaLnBrk="1" hangingPunct="1">
              <a:buFontTx/>
              <a:buNone/>
            </a:pPr>
            <a:r>
              <a:rPr lang="en-US" sz="2000" b="1">
                <a:latin typeface="Arial" panose="020B0604020202020204" pitchFamily="34" charset="0"/>
                <a:cs typeface="Arial" panose="020B0604020202020204" pitchFamily="34" charset="0"/>
              </a:rPr>
              <a:t>Section X:</a:t>
            </a:r>
            <a:endParaRPr lang="en-US" sz="2000">
              <a:latin typeface="Arial" panose="020B0604020202020204" pitchFamily="34" charset="0"/>
              <a:cs typeface="Arial" panose="020B0604020202020204" pitchFamily="34" charset="0"/>
            </a:endParaRPr>
          </a:p>
          <a:p>
            <a:pPr algn="ctr" eaLnBrk="1" hangingPunct="1">
              <a:buFontTx/>
              <a:buNone/>
            </a:pPr>
            <a:r>
              <a:rPr lang="en-US" sz="2000">
                <a:latin typeface="Arial" panose="020B0604020202020204" pitchFamily="34" charset="0"/>
                <a:cs typeface="Arial" panose="020B0604020202020204" pitchFamily="34" charset="0"/>
              </a:rPr>
              <a:t>Prescription Drug Abuse in Relation to the CPSL, Risk Assessment and Safety Assessment</a:t>
            </a:r>
          </a:p>
          <a:p>
            <a:pPr algn="ctr" eaLnBrk="1" hangingPunct="1">
              <a:buFont typeface="Wingdings 3" pitchFamily="18" charset="2"/>
              <a:buNone/>
            </a:pPr>
            <a:endParaRPr lang="en-US" sz="2000">
              <a:latin typeface="Arial" panose="020B0604020202020204" pitchFamily="34" charset="0"/>
              <a:cs typeface="Arial" panose="020B0604020202020204" pitchFamily="34" charset="0"/>
            </a:endParaRPr>
          </a:p>
        </p:txBody>
      </p:sp>
      <p:sp>
        <p:nvSpPr>
          <p:cNvPr id="9220" name="Content Placeholder 3"/>
          <p:cNvSpPr>
            <a:spLocks noGrp="1"/>
          </p:cNvSpPr>
          <p:nvPr>
            <p:ph sz="half" idx="2"/>
          </p:nvPr>
        </p:nvSpPr>
        <p:spPr>
          <a:xfrm>
            <a:off x="4648200" y="1384300"/>
            <a:ext cx="3810000" cy="4922838"/>
          </a:xfrm>
        </p:spPr>
        <p:txBody>
          <a:bodyPr/>
          <a:lstStyle/>
          <a:p>
            <a:pPr algn="ctr" eaLnBrk="1" hangingPunct="1">
              <a:buFontTx/>
              <a:buNone/>
            </a:pPr>
            <a:r>
              <a:rPr lang="en-US" sz="2000" b="1">
                <a:latin typeface="Arial" panose="020B0604020202020204" pitchFamily="34" charset="0"/>
                <a:cs typeface="Arial" panose="020B0604020202020204" pitchFamily="34" charset="0"/>
              </a:rPr>
              <a:t>Section XI:</a:t>
            </a:r>
            <a:endParaRPr lang="en-US" sz="2000">
              <a:latin typeface="Arial" panose="020B0604020202020204" pitchFamily="34" charset="0"/>
              <a:cs typeface="Arial" panose="020B0604020202020204" pitchFamily="34" charset="0"/>
            </a:endParaRPr>
          </a:p>
          <a:p>
            <a:pPr algn="ctr" eaLnBrk="1" hangingPunct="1">
              <a:buFontTx/>
              <a:buNone/>
            </a:pPr>
            <a:r>
              <a:rPr lang="en-US" sz="2000">
                <a:latin typeface="Arial" panose="020B0604020202020204" pitchFamily="34" charset="0"/>
                <a:cs typeface="Arial" panose="020B0604020202020204" pitchFamily="34" charset="0"/>
              </a:rPr>
              <a:t>Engaging Substance Addicted Clients</a:t>
            </a:r>
          </a:p>
          <a:p>
            <a:pPr algn="ctr" eaLnBrk="1" hangingPunct="1">
              <a:buFontTx/>
              <a:buNone/>
            </a:pPr>
            <a:endParaRPr lang="en-US" sz="2000">
              <a:latin typeface="Arial" panose="020B0604020202020204" pitchFamily="34" charset="0"/>
              <a:cs typeface="Arial" panose="020B0604020202020204" pitchFamily="34" charset="0"/>
            </a:endParaRPr>
          </a:p>
          <a:p>
            <a:pPr algn="ctr" eaLnBrk="1" hangingPunct="1">
              <a:buFontTx/>
              <a:buNone/>
            </a:pPr>
            <a:r>
              <a:rPr lang="en-US" sz="2000" b="1">
                <a:latin typeface="Arial" panose="020B0604020202020204" pitchFamily="34" charset="0"/>
                <a:cs typeface="Arial" panose="020B0604020202020204" pitchFamily="34" charset="0"/>
              </a:rPr>
              <a:t>Section XII:</a:t>
            </a:r>
          </a:p>
          <a:p>
            <a:pPr algn="ctr" eaLnBrk="1" hangingPunct="1">
              <a:buFontTx/>
              <a:buNone/>
            </a:pPr>
            <a:r>
              <a:rPr lang="en-US" sz="2000">
                <a:latin typeface="Arial" panose="020B0604020202020204" pitchFamily="34" charset="0"/>
                <a:cs typeface="Arial" panose="020B0604020202020204" pitchFamily="34" charset="0"/>
              </a:rPr>
              <a:t>Summary and Evaluation</a:t>
            </a:r>
          </a:p>
          <a:p>
            <a:pPr eaLnBrk="1" hangingPunct="1"/>
            <a:endParaRPr lang="en-US">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0"/>
          </p:nvPr>
        </p:nvSpPr>
        <p:spPr/>
        <p:txBody>
          <a:bodyPr/>
          <a:lstStyle/>
          <a:p>
            <a:pPr>
              <a:defRPr/>
            </a:pPr>
            <a:fld id="{C586726F-B2F3-4D2D-B652-5A7F2E4102B5}" type="slidenum">
              <a:rPr lang="en-US" smtClean="0">
                <a:latin typeface="Arial" panose="020B0604020202020204" pitchFamily="34" charset="0"/>
                <a:cs typeface="Arial" panose="020B0604020202020204" pitchFamily="34" charset="0"/>
              </a:rPr>
              <a:pPr>
                <a:defRPr/>
              </a:pPr>
              <a:t>4</a:t>
            </a:fld>
            <a:endParaRPr lang="en-US" sz="1400" dirty="0">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5"/>
          <p:cNvSpPr>
            <a:spLocks noGrp="1"/>
          </p:cNvSpPr>
          <p:nvPr>
            <p:ph type="title"/>
          </p:nvPr>
        </p:nvSpPr>
        <p:spPr>
          <a:xfrm>
            <a:off x="469900" y="793750"/>
            <a:ext cx="8229600" cy="590550"/>
          </a:xfrm>
        </p:spPr>
        <p:txBody>
          <a:bodyPr/>
          <a:lstStyle/>
          <a:p>
            <a:pPr algn="ctr"/>
            <a:r>
              <a:rPr lang="en-US"/>
              <a:t>Prescription Drug Abuse</a:t>
            </a:r>
          </a:p>
        </p:txBody>
      </p:sp>
      <p:sp>
        <p:nvSpPr>
          <p:cNvPr id="10243" name="Content Placeholder 6"/>
          <p:cNvSpPr>
            <a:spLocks noGrp="1"/>
          </p:cNvSpPr>
          <p:nvPr>
            <p:ph idx="1"/>
          </p:nvPr>
        </p:nvSpPr>
        <p:spPr>
          <a:xfrm>
            <a:off x="469900" y="1438275"/>
            <a:ext cx="8248650" cy="4881563"/>
          </a:xfrm>
        </p:spPr>
        <p:txBody>
          <a:bodyPr/>
          <a:lstStyle/>
          <a:p>
            <a:pPr algn="ctr">
              <a:lnSpc>
                <a:spcPct val="150000"/>
              </a:lnSpc>
              <a:buFontTx/>
              <a:buNone/>
            </a:pPr>
            <a:r>
              <a:rPr lang="en-US" dirty="0">
                <a:latin typeface="Arial" panose="020B0604020202020204" pitchFamily="34" charset="0"/>
                <a:cs typeface="Arial" panose="020B0604020202020204" pitchFamily="34" charset="0"/>
              </a:rPr>
              <a:t>“The use of a prescription medication in a way not intended by the prescribing doctor.  Prescription drug abuse includes everything from taking a friend's prescription painkiller for your backache to snorting ground-up pills to get high.”</a:t>
            </a:r>
          </a:p>
          <a:p>
            <a:pPr algn="r">
              <a:lnSpc>
                <a:spcPct val="150000"/>
              </a:lnSpc>
              <a:buFontTx/>
              <a:buNone/>
            </a:pPr>
            <a:r>
              <a:rPr lang="en-US" dirty="0">
                <a:latin typeface="Arial" panose="020B0604020202020204" pitchFamily="34" charset="0"/>
                <a:cs typeface="Arial" panose="020B0604020202020204" pitchFamily="34" charset="0"/>
              </a:rPr>
              <a:t>-The Mayo Clinic (2011)</a:t>
            </a:r>
          </a:p>
        </p:txBody>
      </p:sp>
      <p:sp>
        <p:nvSpPr>
          <p:cNvPr id="5" name="Slide Number Placeholder 4"/>
          <p:cNvSpPr>
            <a:spLocks noGrp="1"/>
          </p:cNvSpPr>
          <p:nvPr>
            <p:ph type="sldNum" sz="quarter" idx="10"/>
          </p:nvPr>
        </p:nvSpPr>
        <p:spPr/>
        <p:txBody>
          <a:bodyPr/>
          <a:lstStyle/>
          <a:p>
            <a:pPr>
              <a:defRPr/>
            </a:pPr>
            <a:fld id="{1E0FEEAF-2039-48EA-BCC2-41C026004C1B}" type="slidenum">
              <a:rPr lang="en-US" smtClean="0"/>
              <a:pPr>
                <a:defRPr/>
              </a:pPr>
              <a:t>5</a:t>
            </a:fld>
            <a:endParaRPr lang="en-US" sz="1400" dirty="0">
              <a:latin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
          <p:cNvSpPr>
            <a:spLocks noGrp="1"/>
          </p:cNvSpPr>
          <p:nvPr>
            <p:ph type="title"/>
          </p:nvPr>
        </p:nvSpPr>
        <p:spPr>
          <a:xfrm>
            <a:off x="469900" y="793750"/>
            <a:ext cx="8229600" cy="590550"/>
          </a:xfrm>
        </p:spPr>
        <p:txBody>
          <a:bodyPr/>
          <a:lstStyle/>
          <a:p>
            <a:pPr algn="ctr"/>
            <a:r>
              <a:rPr lang="en-US" dirty="0">
                <a:latin typeface="Arial" panose="020B0604020202020204" pitchFamily="34" charset="0"/>
                <a:cs typeface="Arial" panose="020B0604020202020204" pitchFamily="34" charset="0"/>
              </a:rPr>
              <a:t>Prescription Drug Abuse Fact Sheet</a:t>
            </a:r>
          </a:p>
        </p:txBody>
      </p:sp>
      <p:sp>
        <p:nvSpPr>
          <p:cNvPr id="11267" name="Content Placeholder 6"/>
          <p:cNvSpPr>
            <a:spLocks noGrp="1"/>
          </p:cNvSpPr>
          <p:nvPr>
            <p:ph idx="1"/>
          </p:nvPr>
        </p:nvSpPr>
        <p:spPr>
          <a:xfrm>
            <a:off x="469900" y="1438275"/>
            <a:ext cx="8526318" cy="4881563"/>
          </a:xfrm>
        </p:spPr>
        <p:txBody>
          <a:bodyPr/>
          <a:lstStyle/>
          <a:p>
            <a:r>
              <a:rPr lang="en-US" sz="2400" dirty="0">
                <a:latin typeface="Arial" panose="020B0604020202020204" pitchFamily="34" charset="0"/>
                <a:cs typeface="Arial" panose="020B0604020202020204" pitchFamily="34" charset="0"/>
              </a:rPr>
              <a:t>In 2009, nearly 7 million Americans abused prescription drugs—more than the number who are abusing Cocaine, Heroin, hallucinogens, Ecstasy and inhalants combined. </a:t>
            </a:r>
          </a:p>
          <a:p>
            <a:r>
              <a:rPr lang="en-US" sz="2400" dirty="0">
                <a:latin typeface="Arial" panose="020B0604020202020204" pitchFamily="34" charset="0"/>
                <a:cs typeface="Arial" panose="020B0604020202020204" pitchFamily="34" charset="0"/>
              </a:rPr>
              <a:t>Prescription pain relievers are new drug users’ drug of choice, vs. marijuana or cocaine.</a:t>
            </a:r>
          </a:p>
          <a:p>
            <a:r>
              <a:rPr lang="en-US" sz="2400" dirty="0" err="1">
                <a:latin typeface="Arial" panose="020B0604020202020204" pitchFamily="34" charset="0"/>
                <a:cs typeface="Arial" panose="020B0604020202020204" pitchFamily="34" charset="0"/>
              </a:rPr>
              <a:t>Opioid</a:t>
            </a:r>
            <a:r>
              <a:rPr lang="en-US" sz="2400" dirty="0">
                <a:latin typeface="Arial" panose="020B0604020202020204" pitchFamily="34" charset="0"/>
                <a:cs typeface="Arial" panose="020B0604020202020204" pitchFamily="34" charset="0"/>
              </a:rPr>
              <a:t> painkillers now cause more drug overdose deaths than cocaine and heroin combined. </a:t>
            </a:r>
          </a:p>
          <a:p>
            <a:r>
              <a:rPr lang="en-US" sz="2400" dirty="0">
                <a:latin typeface="Arial" panose="020B0604020202020204" pitchFamily="34" charset="0"/>
                <a:cs typeface="Arial" panose="020B0604020202020204" pitchFamily="34" charset="0"/>
              </a:rPr>
              <a:t>Nearly 1 in 10 high school seniors admits to abusing powerful prescription painkillers. </a:t>
            </a:r>
          </a:p>
          <a:p>
            <a:r>
              <a:rPr lang="en-US" sz="2400" dirty="0">
                <a:latin typeface="Arial" panose="020B0604020202020204" pitchFamily="34" charset="0"/>
                <a:cs typeface="Arial" panose="020B0604020202020204" pitchFamily="34" charset="0"/>
              </a:rPr>
              <a:t>40 percent of teens and an almost equal number of their parents think abusing prescription painkillers is safer than abusing "street" drugs.</a:t>
            </a:r>
          </a:p>
        </p:txBody>
      </p:sp>
      <p:sp>
        <p:nvSpPr>
          <p:cNvPr id="5" name="Slide Number Placeholder 4"/>
          <p:cNvSpPr>
            <a:spLocks noGrp="1"/>
          </p:cNvSpPr>
          <p:nvPr>
            <p:ph type="sldNum" sz="quarter" idx="10"/>
          </p:nvPr>
        </p:nvSpPr>
        <p:spPr/>
        <p:txBody>
          <a:bodyPr/>
          <a:lstStyle/>
          <a:p>
            <a:pPr>
              <a:defRPr/>
            </a:pPr>
            <a:fld id="{63538AAA-8C1A-4122-8DE8-226FE098FCFE}" type="slidenum">
              <a:rPr lang="en-US" smtClean="0"/>
              <a:pPr>
                <a:defRPr/>
              </a:pPr>
              <a:t>6</a:t>
            </a:fld>
            <a:endParaRPr lang="en-US" sz="1400" dirty="0">
              <a:latin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69900" y="793750"/>
            <a:ext cx="8229600" cy="590550"/>
          </a:xfrm>
        </p:spPr>
        <p:txBody>
          <a:bodyPr/>
          <a:lstStyle/>
          <a:p>
            <a:pPr algn="ctr"/>
            <a:r>
              <a:rPr lang="en-US" dirty="0">
                <a:latin typeface="Arial" panose="020B0604020202020204" pitchFamily="34" charset="0"/>
                <a:cs typeface="Arial" panose="020B0604020202020204" pitchFamily="34" charset="0"/>
              </a:rPr>
              <a:t>Prescription Drug Abuse Fact Sheet (cont.)</a:t>
            </a:r>
          </a:p>
        </p:txBody>
      </p:sp>
      <p:sp>
        <p:nvSpPr>
          <p:cNvPr id="12291" name="Content Placeholder 2"/>
          <p:cNvSpPr>
            <a:spLocks noGrp="1"/>
          </p:cNvSpPr>
          <p:nvPr>
            <p:ph idx="1"/>
          </p:nvPr>
        </p:nvSpPr>
        <p:spPr>
          <a:xfrm>
            <a:off x="469900" y="1438275"/>
            <a:ext cx="8248650" cy="4881563"/>
          </a:xfrm>
        </p:spPr>
        <p:txBody>
          <a:bodyPr/>
          <a:lstStyle/>
          <a:p>
            <a:r>
              <a:rPr lang="en-US" sz="2400" dirty="0">
                <a:latin typeface="Arial" panose="020B0604020202020204" pitchFamily="34" charset="0"/>
                <a:cs typeface="Arial" panose="020B0604020202020204" pitchFamily="34" charset="0"/>
              </a:rPr>
              <a:t>Hydrocodone is the most commonly abused controlled pharmaceutical in the U.S.</a:t>
            </a:r>
          </a:p>
          <a:p>
            <a:r>
              <a:rPr lang="en-US" sz="2400" dirty="0">
                <a:latin typeface="Arial" panose="020B0604020202020204" pitchFamily="34" charset="0"/>
                <a:cs typeface="Arial" panose="020B0604020202020204" pitchFamily="34" charset="0"/>
              </a:rPr>
              <a:t>Twenty-five percent of drug-related emergency department visits are associated with abuse of prescription drugs.</a:t>
            </a:r>
          </a:p>
          <a:p>
            <a:r>
              <a:rPr lang="en-US" sz="2400" dirty="0">
                <a:latin typeface="Arial" panose="020B0604020202020204" pitchFamily="34" charset="0"/>
                <a:cs typeface="Arial" panose="020B0604020202020204" pitchFamily="34" charset="0"/>
              </a:rPr>
              <a:t>Methods of acquiring prescription drugs for abuse include “doctor-shopping,” traditional drug-dealing, theft from pharmacies or homes, illicitly acquiring prescription drugs via the Internet, and from friends or relatives.</a:t>
            </a:r>
          </a:p>
        </p:txBody>
      </p:sp>
      <p:sp>
        <p:nvSpPr>
          <p:cNvPr id="4" name="Slide Number Placeholder 3"/>
          <p:cNvSpPr>
            <a:spLocks noGrp="1"/>
          </p:cNvSpPr>
          <p:nvPr>
            <p:ph type="sldNum" sz="quarter" idx="10"/>
          </p:nvPr>
        </p:nvSpPr>
        <p:spPr/>
        <p:txBody>
          <a:bodyPr/>
          <a:lstStyle/>
          <a:p>
            <a:pPr>
              <a:defRPr/>
            </a:pPr>
            <a:fld id="{C43F119C-C8DD-492C-AEA4-F54B3B024CEC}" type="slidenum">
              <a:rPr lang="en-US" smtClean="0"/>
              <a:pPr>
                <a:defRPr/>
              </a:pPr>
              <a:t>7</a:t>
            </a:fld>
            <a:endParaRPr lang="en-US" dirty="0">
              <a:latin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69900" y="793750"/>
            <a:ext cx="8229600" cy="590550"/>
          </a:xfrm>
        </p:spPr>
        <p:txBody>
          <a:bodyPr/>
          <a:lstStyle/>
          <a:p>
            <a:pPr algn="ctr"/>
            <a:r>
              <a:rPr lang="en-US" dirty="0"/>
              <a:t>Prescription Drug Abuse Fact Sheet (cont.)</a:t>
            </a:r>
          </a:p>
        </p:txBody>
      </p:sp>
      <p:sp>
        <p:nvSpPr>
          <p:cNvPr id="13315" name="Content Placeholder 2"/>
          <p:cNvSpPr>
            <a:spLocks noGrp="1"/>
          </p:cNvSpPr>
          <p:nvPr>
            <p:ph idx="1"/>
          </p:nvPr>
        </p:nvSpPr>
        <p:spPr>
          <a:xfrm>
            <a:off x="469900" y="1438275"/>
            <a:ext cx="8248650" cy="4881563"/>
          </a:xfrm>
        </p:spPr>
        <p:txBody>
          <a:bodyPr/>
          <a:lstStyle/>
          <a:p>
            <a:pPr>
              <a:spcBef>
                <a:spcPts val="0"/>
              </a:spcBef>
              <a:spcAft>
                <a:spcPts val="600"/>
              </a:spcAft>
            </a:pPr>
            <a:r>
              <a:rPr lang="en-US" sz="2200" dirty="0">
                <a:latin typeface="Arial" panose="020B0604020202020204" pitchFamily="34" charset="0"/>
                <a:cs typeface="Arial" panose="020B0604020202020204" pitchFamily="34" charset="0"/>
              </a:rPr>
              <a:t>Doctor involvement in illegal drug activity is rare—less than one tenth of one percent of more than 750,000 doctors are the subject of DEA investigations each year—but egregious drug violations by practitioners unfortunately do sometimes occur.  DEA pursues criminal action against such practitioners. </a:t>
            </a:r>
          </a:p>
          <a:p>
            <a:pPr>
              <a:spcBef>
                <a:spcPts val="0"/>
              </a:spcBef>
              <a:spcAft>
                <a:spcPts val="600"/>
              </a:spcAft>
            </a:pPr>
            <a:r>
              <a:rPr lang="en-US" sz="2200" dirty="0">
                <a:latin typeface="Arial" panose="020B0604020202020204" pitchFamily="34" charset="0"/>
                <a:cs typeface="Arial" panose="020B0604020202020204" pitchFamily="34" charset="0"/>
              </a:rPr>
              <a:t>DEA Internet drug trafficking initiatives over the past 3 years have identified and dismantled organizations based both in the U.S. and overseas, and arrested dozens of conspirators.</a:t>
            </a:r>
          </a:p>
          <a:p>
            <a:pPr>
              <a:spcBef>
                <a:spcPts val="0"/>
              </a:spcBef>
              <a:spcAft>
                <a:spcPts val="600"/>
              </a:spcAft>
            </a:pPr>
            <a:r>
              <a:rPr lang="en-US" sz="2200" dirty="0">
                <a:latin typeface="Arial" panose="020B0604020202020204" pitchFamily="34" charset="0"/>
                <a:cs typeface="Arial" panose="020B0604020202020204" pitchFamily="34" charset="0"/>
              </a:rPr>
              <a:t>Because of major investigations, tens of millions of dosage units of prescription drugs and tens of millions of dollars in assets have been seized.</a:t>
            </a:r>
          </a:p>
          <a:p>
            <a:pPr algn="r">
              <a:spcBef>
                <a:spcPts val="0"/>
              </a:spcBef>
              <a:spcAft>
                <a:spcPts val="600"/>
              </a:spcAft>
              <a:buFontTx/>
              <a:buNone/>
            </a:pPr>
            <a:r>
              <a:rPr lang="en-US" sz="2000" dirty="0">
                <a:latin typeface="Arial" panose="020B0604020202020204" pitchFamily="34" charset="0"/>
                <a:cs typeface="Arial" panose="020B0604020202020204" pitchFamily="34" charset="0"/>
              </a:rPr>
              <a:t>-</a:t>
            </a:r>
            <a:r>
              <a:rPr lang="en-US" sz="2000" i="1" dirty="0">
                <a:latin typeface="Arial" panose="020B0604020202020204" pitchFamily="34" charset="0"/>
                <a:cs typeface="Arial" panose="020B0604020202020204" pitchFamily="34" charset="0"/>
              </a:rPr>
              <a:t>U.S. Drug Enforcement Administration (2009)</a:t>
            </a:r>
            <a:r>
              <a:rPr lang="en-US" sz="2000" dirty="0">
                <a:latin typeface="Arial" panose="020B0604020202020204" pitchFamily="34" charset="0"/>
                <a:cs typeface="Arial" panose="020B0604020202020204" pitchFamily="34" charset="0"/>
              </a:rPr>
              <a:t> </a:t>
            </a:r>
          </a:p>
          <a:p>
            <a:pPr marL="0" indent="0">
              <a:spcBef>
                <a:spcPts val="0"/>
              </a:spcBef>
              <a:spcAft>
                <a:spcPts val="600"/>
              </a:spcAft>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8DAE0D8-52D4-410A-B53B-FE6F38F3A7C8}" type="slidenum">
              <a:rPr lang="en-US" smtClean="0"/>
              <a:pPr>
                <a:defRPr/>
              </a:pPr>
              <a:t>8</a:t>
            </a:fld>
            <a:endParaRPr lang="en-US" dirty="0">
              <a:latin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p:cNvSpPr>
            <a:spLocks noGrp="1"/>
          </p:cNvSpPr>
          <p:nvPr>
            <p:ph type="title"/>
          </p:nvPr>
        </p:nvSpPr>
        <p:spPr>
          <a:xfrm>
            <a:off x="457200" y="792163"/>
            <a:ext cx="8229600" cy="792162"/>
          </a:xfrm>
        </p:spPr>
        <p:txBody>
          <a:bodyPr/>
          <a:lstStyle/>
          <a:p>
            <a:pPr algn="ctr" eaLnBrk="1" hangingPunct="1"/>
            <a:r>
              <a:rPr lang="en-US" dirty="0">
                <a:latin typeface="Arial" panose="020B0604020202020204" pitchFamily="34" charset="0"/>
                <a:cs typeface="Arial" panose="020B0604020202020204" pitchFamily="34" charset="0"/>
              </a:rPr>
              <a:t>Prescription Drug Abuse Timeline</a:t>
            </a:r>
          </a:p>
        </p:txBody>
      </p:sp>
      <p:sp>
        <p:nvSpPr>
          <p:cNvPr id="14338" name="Content Placeholder 1"/>
          <p:cNvSpPr>
            <a:spLocks noGrp="1"/>
          </p:cNvSpPr>
          <p:nvPr>
            <p:ph idx="1"/>
          </p:nvPr>
        </p:nvSpPr>
        <p:spPr>
          <a:xfrm>
            <a:off x="1315634" y="3242973"/>
            <a:ext cx="6202218" cy="1607129"/>
          </a:xfrm>
        </p:spPr>
        <p:txBody>
          <a:bodyPr/>
          <a:lstStyle/>
          <a:p>
            <a:pPr algn="ctr" eaLnBrk="1" hangingPunct="1">
              <a:buFont typeface="Wingdings 3" pitchFamily="18" charset="2"/>
              <a:buNone/>
            </a:pPr>
            <a:r>
              <a:rPr lang="en-US" sz="7200" b="1" dirty="0">
                <a:latin typeface="Arial" panose="020B0604020202020204" pitchFamily="34" charset="0"/>
                <a:cs typeface="Arial" panose="020B0604020202020204" pitchFamily="34" charset="0"/>
              </a:rPr>
              <a:t>1850 – 1900 </a:t>
            </a:r>
          </a:p>
        </p:txBody>
      </p:sp>
      <p:pic>
        <p:nvPicPr>
          <p:cNvPr id="9220" name="Picture 5" descr="Sketch of Civil War soldiers shaking hands"/>
          <p:cNvPicPr>
            <a:picLocks noChangeAspect="1"/>
          </p:cNvPicPr>
          <p:nvPr/>
        </p:nvPicPr>
        <p:blipFill>
          <a:blip r:embed="rId2" cstate="screen"/>
          <a:srcRect/>
          <a:stretch>
            <a:fillRect/>
          </a:stretch>
        </p:blipFill>
        <p:spPr bwMode="auto">
          <a:xfrm>
            <a:off x="228600" y="1828800"/>
            <a:ext cx="1419225" cy="1905000"/>
          </a:xfrm>
          <a:prstGeom prst="rect">
            <a:avLst/>
          </a:prstGeom>
          <a:ln>
            <a:noFill/>
          </a:ln>
          <a:effectLst>
            <a:softEdge rad="112500"/>
          </a:effectLst>
        </p:spPr>
      </p:pic>
      <p:pic>
        <p:nvPicPr>
          <p:cNvPr id="14341" name="Picture 6" descr="Drawing of Abraham Lincoln"/>
          <p:cNvPicPr>
            <a:picLocks noChangeAspect="1"/>
          </p:cNvPicPr>
          <p:nvPr/>
        </p:nvPicPr>
        <p:blipFill>
          <a:blip r:embed="rId3" cstate="print"/>
          <a:srcRect/>
          <a:stretch>
            <a:fillRect/>
          </a:stretch>
        </p:blipFill>
        <p:spPr bwMode="auto">
          <a:xfrm>
            <a:off x="7185660" y="1476375"/>
            <a:ext cx="1866900" cy="2325688"/>
          </a:xfrm>
          <a:prstGeom prst="rect">
            <a:avLst/>
          </a:prstGeom>
          <a:noFill/>
          <a:ln w="9525">
            <a:noFill/>
            <a:miter lim="800000"/>
            <a:headEnd/>
            <a:tailEnd/>
          </a:ln>
        </p:spPr>
      </p:pic>
      <p:pic>
        <p:nvPicPr>
          <p:cNvPr id="9222" name="Picture 7" descr="Ad for Cocaine Toothache drops: Instantaneous Cure; Price 15 cents"/>
          <p:cNvPicPr>
            <a:picLocks noChangeAspect="1"/>
          </p:cNvPicPr>
          <p:nvPr/>
        </p:nvPicPr>
        <p:blipFill>
          <a:blip r:embed="rId4" cstate="screen"/>
          <a:srcRect/>
          <a:stretch>
            <a:fillRect/>
          </a:stretch>
        </p:blipFill>
        <p:spPr bwMode="auto">
          <a:xfrm>
            <a:off x="3169919" y="4526280"/>
            <a:ext cx="2807443" cy="1722120"/>
          </a:xfrm>
          <a:prstGeom prst="rect">
            <a:avLst/>
          </a:prstGeom>
          <a:ln>
            <a:noFill/>
          </a:ln>
          <a:effectLst>
            <a:softEdge rad="112500"/>
          </a:effectLst>
        </p:spPr>
      </p:pic>
      <p:sp>
        <p:nvSpPr>
          <p:cNvPr id="9" name="Right Arrow 8" descr="right arrow"/>
          <p:cNvSpPr/>
          <p:nvPr/>
        </p:nvSpPr>
        <p:spPr>
          <a:xfrm>
            <a:off x="8519160" y="6019800"/>
            <a:ext cx="533400" cy="228600"/>
          </a:xfrm>
          <a:prstGeom prst="rightArrow">
            <a:avLst/>
          </a:prstGeom>
          <a:ln/>
        </p:spPr>
        <p:style>
          <a:lnRef idx="0">
            <a:schemeClr val="accent4"/>
          </a:lnRef>
          <a:fillRef idx="3">
            <a:schemeClr val="accent4"/>
          </a:fillRef>
          <a:effectRef idx="3">
            <a:schemeClr val="accent4"/>
          </a:effectRef>
          <a:fontRef idx="minor">
            <a:schemeClr val="lt1"/>
          </a:fontRef>
        </p:style>
        <p:txBody>
          <a:bodyPr anchor="ctr"/>
          <a:lstStyle/>
          <a:p>
            <a:pPr algn="ctr" eaLnBrk="0" hangingPunct="0">
              <a:defRPr/>
            </a:pPr>
            <a:endParaRPr lang="en-US"/>
          </a:p>
        </p:txBody>
      </p:sp>
      <p:sp>
        <p:nvSpPr>
          <p:cNvPr id="8" name="Slide Number Placeholder 7"/>
          <p:cNvSpPr>
            <a:spLocks noGrp="1"/>
          </p:cNvSpPr>
          <p:nvPr>
            <p:ph type="sldNum" sz="quarter" idx="10"/>
          </p:nvPr>
        </p:nvSpPr>
        <p:spPr/>
        <p:txBody>
          <a:bodyPr/>
          <a:lstStyle/>
          <a:p>
            <a:pPr>
              <a:defRPr/>
            </a:pPr>
            <a:fld id="{8916B5C4-E21C-4544-8B6D-A8F1DB787523}" type="slidenum">
              <a:rPr lang="en-US" smtClean="0"/>
              <a:pPr>
                <a:defRPr/>
              </a:pPr>
              <a:t>9</a:t>
            </a:fld>
            <a:endParaRPr lang="en-US" dirty="0">
              <a:latin typeface="Arial" charset="0"/>
            </a:endParaRPr>
          </a:p>
        </p:txBody>
      </p:sp>
    </p:spTree>
  </p:cSld>
  <p:clrMapOvr>
    <a:masterClrMapping/>
  </p:clrMapOvr>
</p:sld>
</file>

<file path=ppt/theme/theme1.xml><?xml version="1.0" encoding="utf-8"?>
<a:theme xmlns:a="http://schemas.openxmlformats.org/drawingml/2006/main" name="PowerPoint Presentation Template 08181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Osaka"/>
        <a:cs typeface=""/>
      </a:majorFont>
      <a:minorFont>
        <a:latin typeface="Georgi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1F5F3140ACFC4B999548D0C4FE20A1" ma:contentTypeVersion="13" ma:contentTypeDescription="Create a new document." ma:contentTypeScope="" ma:versionID="fcb41b5febfd8d614cd4cd523806eefb">
  <xsd:schema xmlns:xsd="http://www.w3.org/2001/XMLSchema" xmlns:xs="http://www.w3.org/2001/XMLSchema" xmlns:p="http://schemas.microsoft.com/office/2006/metadata/properties" xmlns:ns2="0f708cff-2e9b-4f08-bc58-c81d1a4fe008" xmlns:ns3="11d65098-8ef3-4d2d-9eb9-bcd24ea44e49" targetNamespace="http://schemas.microsoft.com/office/2006/metadata/properties" ma:root="true" ma:fieldsID="3814f6b19efe84a2fe05cac4ad2f94db" ns2:_="" ns3:_="">
    <xsd:import namespace="0f708cff-2e9b-4f08-bc58-c81d1a4fe008"/>
    <xsd:import namespace="11d65098-8ef3-4d2d-9eb9-bcd24ea44e4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708cff-2e9b-4f08-bc58-c81d1a4fe00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1d65098-8ef3-4d2d-9eb9-bcd24ea44e4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1d65098-8ef3-4d2d-9eb9-bcd24ea44e49">
      <UserInfo>
        <DisplayName/>
        <AccountId xsi:nil="true"/>
        <AccountType/>
      </UserInfo>
    </SharedWithUsers>
    <MediaLengthInSeconds xmlns="0f708cff-2e9b-4f08-bc58-c81d1a4fe008" xsi:nil="true"/>
  </documentManagement>
</p:properties>
</file>

<file path=customXml/itemProps1.xml><?xml version="1.0" encoding="utf-8"?>
<ds:datastoreItem xmlns:ds="http://schemas.openxmlformats.org/officeDocument/2006/customXml" ds:itemID="{4A4ACA13-1862-4027-8BE2-C98D00A86333}">
  <ds:schemaRefs>
    <ds:schemaRef ds:uri="0f708cff-2e9b-4f08-bc58-c81d1a4fe008"/>
    <ds:schemaRef ds:uri="11d65098-8ef3-4d2d-9eb9-bcd24ea44e4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53C00D3-7B64-4D64-BB43-2AAA3CE763DF}">
  <ds:schemaRefs>
    <ds:schemaRef ds:uri="http://schemas.microsoft.com/sharepoint/v3/contenttype/forms"/>
  </ds:schemaRefs>
</ds:datastoreItem>
</file>

<file path=customXml/itemProps3.xml><?xml version="1.0" encoding="utf-8"?>
<ds:datastoreItem xmlns:ds="http://schemas.openxmlformats.org/officeDocument/2006/customXml" ds:itemID="{36B7D5EC-255C-4493-8439-297592D52067}">
  <ds:schemaRefs>
    <ds:schemaRef ds:uri="0f708cff-2e9b-4f08-bc58-c81d1a4fe008"/>
    <ds:schemaRef ds:uri="11d65098-8ef3-4d2d-9eb9-bcd24ea44e49"/>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PowerPoint Presentation Template 081811</Template>
  <TotalTime>536</TotalTime>
  <Words>756</Words>
  <Application>Microsoft Office PowerPoint</Application>
  <PresentationFormat>On-screen Show (4:3)</PresentationFormat>
  <Paragraphs>125</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PowerPoint Presentation Template 081811</vt:lpstr>
      <vt:lpstr>309: Prescription Drug Abuse</vt:lpstr>
      <vt:lpstr>Learning Objectives</vt:lpstr>
      <vt:lpstr> Day 1 Agenda</vt:lpstr>
      <vt:lpstr>Day 2 Agenda</vt:lpstr>
      <vt:lpstr>Prescription Drug Abuse</vt:lpstr>
      <vt:lpstr>Prescription Drug Abuse Fact Sheet</vt:lpstr>
      <vt:lpstr>Prescription Drug Abuse Fact Sheet (cont.)</vt:lpstr>
      <vt:lpstr>Prescription Drug Abuse Fact Sheet (cont.)</vt:lpstr>
      <vt:lpstr>Prescription Drug Abuse Timeline</vt:lpstr>
      <vt:lpstr>Prescription Drug Abuse Timeline, (cont’d)</vt:lpstr>
      <vt:lpstr>Prescription Drug Abuse Timeline, (cont’d)</vt:lpstr>
      <vt:lpstr>Prescription Drug Abuse Timeline, (cont’d)</vt:lpstr>
      <vt:lpstr>Stimulants</vt:lpstr>
      <vt:lpstr>Stimulants, (cont’d)</vt:lpstr>
      <vt:lpstr>CNS Depressants (Barbiturate)</vt:lpstr>
      <vt:lpstr>CNS Depressant (Benzodiazepine)</vt:lpstr>
      <vt:lpstr>CNS Depressant (Sleep Aids)</vt:lpstr>
      <vt:lpstr>Opioids</vt:lpstr>
      <vt:lpstr>Opioids, (cont’d)</vt:lpstr>
      <vt:lpstr>Opioids, (cont’d)</vt:lpstr>
      <vt:lpstr>Status of State Prescription Drug Monitoring Programs (PDMPs)</vt:lpstr>
      <vt:lpstr>Essential Elements of Successful Collaboration</vt:lpstr>
      <vt:lpstr>Essential Elements of Successful  Collaboration, (cont’d)</vt:lpstr>
      <vt:lpstr>“When the only tool you have is a hammer, everything looks like a nail.”</vt:lpstr>
      <vt:lpstr>Motivational Interviewing</vt:lpstr>
      <vt:lpstr>The Stages of Change</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Eugene L. Detter</dc:creator>
  <cp:keywords>Templates</cp:keywords>
  <cp:lastModifiedBy>Gardner, Jenny</cp:lastModifiedBy>
  <cp:revision>54</cp:revision>
  <dcterms:created xsi:type="dcterms:W3CDTF">2011-08-18T14:43:05Z</dcterms:created>
  <dcterms:modified xsi:type="dcterms:W3CDTF">2021-11-05T14:24:15Z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0x010100061F5F3140ACFC4B999548D0C4FE20A1</vt:lpwstr>
  </property>
  <property fmtid="{D5CDD505-2E9C-101B-9397-08002B2CF9AE}" pid="3" name="Order">
    <vt:r8>18455900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ComplianceAssetId">
    <vt:lpwstr/>
  </property>
  <property fmtid="{D5CDD505-2E9C-101B-9397-08002B2CF9AE}" pid="8" name="TemplateUrl">
    <vt:lpwstr/>
  </property>
  <property fmtid="{D5CDD505-2E9C-101B-9397-08002B2CF9AE}" pid="9" name="_SharedFileIndex">
    <vt:lpwstr/>
  </property>
  <property fmtid="{D5CDD505-2E9C-101B-9397-08002B2CF9AE}" pid="10" name="_SourceUrl">
    <vt:lpwstr/>
  </property>
</Properties>
</file>